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5" r:id="rId3"/>
    <p:sldId id="266" r:id="rId4"/>
    <p:sldId id="267" r:id="rId5"/>
    <p:sldId id="268" r:id="rId6"/>
    <p:sldId id="259" r:id="rId7"/>
    <p:sldId id="260" r:id="rId8"/>
    <p:sldId id="261" r:id="rId9"/>
    <p:sldId id="262" r:id="rId10"/>
    <p:sldId id="264" r:id="rId11"/>
    <p:sldId id="269" r:id="rId12"/>
    <p:sldId id="27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846"/>
    <a:srgbClr val="FFFFFF"/>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111" d="100"/>
          <a:sy n="111" d="100"/>
        </p:scale>
        <p:origin x="30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C3026-3A76-4CA4-8920-206FAE7F9EA6}" type="datetimeFigureOut">
              <a:rPr lang="fr-FR" smtClean="0"/>
              <a:pPr/>
              <a:t>08/04/2019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3A377-3405-48DB-8C6F-6DACC688E48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eaujoirebc.fr/"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370F7-65AC-49F6-9177-28D4C1528FCB}"/>
              </a:ext>
            </a:extLst>
          </p:cNvPr>
          <p:cNvSpPr>
            <a:spLocks noGrp="1"/>
          </p:cNvSpPr>
          <p:nvPr>
            <p:ph type="ctrTitle"/>
          </p:nvPr>
        </p:nvSpPr>
        <p:spPr>
          <a:xfrm>
            <a:off x="1524000" y="2162995"/>
            <a:ext cx="9144000" cy="1346967"/>
          </a:xfrm>
          <a:prstGeom prst="rect">
            <a:avLst/>
          </a:prstGeom>
        </p:spPr>
        <p:txBody>
          <a:bodyPr anchor="b"/>
          <a:lstStyle>
            <a:lvl1pPr algn="ctr">
              <a:defRPr sz="6000" b="1">
                <a:solidFill>
                  <a:srgbClr val="192846"/>
                </a:solidFill>
              </a:defRPr>
            </a:lvl1pPr>
          </a:lstStyle>
          <a:p>
            <a:r>
              <a:rPr lang="fr-FR" dirty="0"/>
              <a:t>Modifiez le style du titre</a:t>
            </a:r>
          </a:p>
        </p:txBody>
      </p:sp>
      <p:sp>
        <p:nvSpPr>
          <p:cNvPr id="3" name="Sous-titre 2">
            <a:extLst>
              <a:ext uri="{FF2B5EF4-FFF2-40B4-BE49-F238E27FC236}">
                <a16:creationId xmlns:a16="http://schemas.microsoft.com/office/drawing/2014/main" id="{B5211089-F7F5-40B3-8FE3-1DB3662E2B32}"/>
              </a:ext>
            </a:extLst>
          </p:cNvPr>
          <p:cNvSpPr>
            <a:spLocks noGrp="1"/>
          </p:cNvSpPr>
          <p:nvPr>
            <p:ph type="subTitle" idx="1"/>
          </p:nvPr>
        </p:nvSpPr>
        <p:spPr>
          <a:xfrm>
            <a:off x="1524000" y="3602038"/>
            <a:ext cx="9144000" cy="713588"/>
          </a:xfrm>
        </p:spPr>
        <p:txBody>
          <a:bodyPr/>
          <a:lstStyle>
            <a:lvl1pPr marL="0" indent="0" algn="ctr">
              <a:buNone/>
              <a:defRPr sz="2400">
                <a:solidFill>
                  <a:srgbClr val="1928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graphicFrame>
        <p:nvGraphicFramePr>
          <p:cNvPr id="7" name="Tableau 6">
            <a:extLst>
              <a:ext uri="{FF2B5EF4-FFF2-40B4-BE49-F238E27FC236}">
                <a16:creationId xmlns:a16="http://schemas.microsoft.com/office/drawing/2014/main" id="{55C8E281-BD08-47DA-8429-B3E7FB016225}"/>
              </a:ext>
            </a:extLst>
          </p:cNvPr>
          <p:cNvGraphicFramePr>
            <a:graphicFrameLocks noGrp="1"/>
          </p:cNvGraphicFramePr>
          <p:nvPr userDrawn="1">
            <p:extLst>
              <p:ext uri="{D42A27DB-BD31-4B8C-83A1-F6EECF244321}">
                <p14:modId xmlns:p14="http://schemas.microsoft.com/office/powerpoint/2010/main" val="1974313659"/>
              </p:ext>
            </p:extLst>
          </p:nvPr>
        </p:nvGraphicFramePr>
        <p:xfrm>
          <a:off x="3209026" y="4407059"/>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graphicFrame>
        <p:nvGraphicFramePr>
          <p:cNvPr id="8" name="Tableau 7">
            <a:extLst>
              <a:ext uri="{FF2B5EF4-FFF2-40B4-BE49-F238E27FC236}">
                <a16:creationId xmlns:a16="http://schemas.microsoft.com/office/drawing/2014/main" id="{AB2F7570-0CBD-4130-9C40-654A649723BD}"/>
              </a:ext>
            </a:extLst>
          </p:cNvPr>
          <p:cNvGraphicFramePr>
            <a:graphicFrameLocks noGrp="1"/>
          </p:cNvGraphicFramePr>
          <p:nvPr userDrawn="1">
            <p:extLst>
              <p:ext uri="{D42A27DB-BD31-4B8C-83A1-F6EECF244321}">
                <p14:modId xmlns:p14="http://schemas.microsoft.com/office/powerpoint/2010/main" val="1056729806"/>
              </p:ext>
            </p:extLst>
          </p:nvPr>
        </p:nvGraphicFramePr>
        <p:xfrm>
          <a:off x="362309" y="5451894"/>
          <a:ext cx="2991928" cy="1090987"/>
        </p:xfrm>
        <a:graphic>
          <a:graphicData uri="http://schemas.openxmlformats.org/drawingml/2006/table">
            <a:tbl>
              <a:tblPr>
                <a:tableStyleId>{5C22544A-7EE6-4342-B048-85BDC9FD1C3A}</a:tableStyleId>
              </a:tblPr>
              <a:tblGrid>
                <a:gridCol w="2991928">
                  <a:extLst>
                    <a:ext uri="{9D8B030D-6E8A-4147-A177-3AD203B41FA5}">
                      <a16:colId xmlns:a16="http://schemas.microsoft.com/office/drawing/2014/main" val="4237105412"/>
                    </a:ext>
                  </a:extLst>
                </a:gridCol>
              </a:tblGrid>
              <a:tr h="1090987">
                <a:tc>
                  <a:txBody>
                    <a:bodyPr/>
                    <a:lstStyle/>
                    <a:p>
                      <a:pPr algn="l">
                        <a:spcAft>
                          <a:spcPts val="0"/>
                        </a:spcAft>
                      </a:pPr>
                      <a:r>
                        <a:rPr lang="fr-FR" sz="900" b="1" dirty="0">
                          <a:effectLst/>
                        </a:rPr>
                        <a:t>BEAUJOIRE BASKET CLUB</a:t>
                      </a:r>
                    </a:p>
                    <a:p>
                      <a:pPr algn="l">
                        <a:spcAft>
                          <a:spcPts val="0"/>
                        </a:spcAft>
                      </a:pPr>
                      <a:r>
                        <a:rPr lang="fr-FR" sz="900" dirty="0">
                          <a:effectLst/>
                        </a:rPr>
                        <a:t>7 Rue Marcel et Marie Michel - 44300 Nantes</a:t>
                      </a:r>
                    </a:p>
                    <a:p>
                      <a:pPr algn="l">
                        <a:spcAft>
                          <a:spcPts val="0"/>
                        </a:spcAft>
                      </a:pPr>
                      <a:r>
                        <a:rPr lang="fr-FR" sz="900" dirty="0">
                          <a:effectLst/>
                        </a:rPr>
                        <a:t>Tél : 07 83 42 52 86 </a:t>
                      </a:r>
                    </a:p>
                    <a:p>
                      <a:pPr algn="l">
                        <a:spcAft>
                          <a:spcPts val="0"/>
                        </a:spcAft>
                      </a:pPr>
                      <a:r>
                        <a:rPr lang="fr-FR" sz="900" dirty="0">
                          <a:effectLst/>
                        </a:rPr>
                        <a:t>Mail : secretairebeaujoirebc@gmail.com</a:t>
                      </a:r>
                    </a:p>
                    <a:p>
                      <a:pPr algn="l">
                        <a:spcAft>
                          <a:spcPts val="0"/>
                        </a:spcAft>
                      </a:pPr>
                      <a:r>
                        <a:rPr lang="fr-FR" sz="900" u="sng" dirty="0">
                          <a:effectLst/>
                          <a:hlinkClick r:id="rId2"/>
                        </a:rPr>
                        <a:t>http://www.beaujoirebc.fr/</a:t>
                      </a:r>
                      <a:endParaRPr lang="fr-FR" sz="900" u="sng" dirty="0">
                        <a:effectLst/>
                      </a:endParaRPr>
                    </a:p>
                    <a:p>
                      <a:pPr algn="l">
                        <a:spcAft>
                          <a:spcPts val="0"/>
                        </a:spcAft>
                      </a:pPr>
                      <a:endParaRPr lang="fr-FR" sz="900" u="sng" dirty="0">
                        <a:effectLst/>
                      </a:endParaRPr>
                    </a:p>
                    <a:p>
                      <a:pPr algn="l">
                        <a:spcAft>
                          <a:spcPts val="0"/>
                        </a:spcAft>
                      </a:pPr>
                      <a:r>
                        <a:rPr lang="fr-FR" sz="900" dirty="0">
                          <a:effectLst/>
                        </a:rPr>
                        <a:t>Club affilié à la FFBB n° d’agrément PDL0444104 </a:t>
                      </a:r>
                    </a:p>
                  </a:txBody>
                  <a:tcPr marL="89535" marR="895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5098"/>
                      </a:srgbClr>
                    </a:solidFill>
                  </a:tcPr>
                </a:tc>
                <a:extLst>
                  <a:ext uri="{0D108BD9-81ED-4DB2-BD59-A6C34878D82A}">
                    <a16:rowId xmlns:a16="http://schemas.microsoft.com/office/drawing/2014/main" val="3213249092"/>
                  </a:ext>
                </a:extLst>
              </a:tr>
            </a:tbl>
          </a:graphicData>
        </a:graphic>
      </p:graphicFrame>
      <p:pic>
        <p:nvPicPr>
          <p:cNvPr id="9" name="Image 8">
            <a:extLst>
              <a:ext uri="{FF2B5EF4-FFF2-40B4-BE49-F238E27FC236}">
                <a16:creationId xmlns:a16="http://schemas.microsoft.com/office/drawing/2014/main" id="{31077AFF-95F9-485E-A727-4CB7EC60F046}"/>
              </a:ext>
            </a:extLst>
          </p:cNvPr>
          <p:cNvPicPr/>
          <p:nvPr userDrawn="1"/>
        </p:nvPicPr>
        <p:blipFill>
          <a:blip r:embed="rId3" cstate="print"/>
          <a:stretch>
            <a:fillRect/>
          </a:stretch>
        </p:blipFill>
        <p:spPr bwMode="auto">
          <a:xfrm>
            <a:off x="11166751" y="5469755"/>
            <a:ext cx="662940" cy="960120"/>
          </a:xfrm>
          <a:prstGeom prst="rect">
            <a:avLst/>
          </a:prstGeom>
        </p:spPr>
      </p:pic>
      <p:pic>
        <p:nvPicPr>
          <p:cNvPr id="10" name="Image5">
            <a:extLst>
              <a:ext uri="{FF2B5EF4-FFF2-40B4-BE49-F238E27FC236}">
                <a16:creationId xmlns:a16="http://schemas.microsoft.com/office/drawing/2014/main" id="{FF9522CE-0424-462B-8E80-EB0CD821ACA0}"/>
              </a:ext>
            </a:extLst>
          </p:cNvPr>
          <p:cNvPicPr/>
          <p:nvPr userDrawn="1"/>
        </p:nvPicPr>
        <p:blipFill>
          <a:blip r:embed="rId4" cstate="print"/>
          <a:stretch>
            <a:fillRect/>
          </a:stretch>
        </p:blipFill>
        <p:spPr bwMode="auto">
          <a:xfrm>
            <a:off x="10025656" y="5568815"/>
            <a:ext cx="925830" cy="739140"/>
          </a:xfrm>
          <a:prstGeom prst="rect">
            <a:avLst/>
          </a:prstGeom>
        </p:spPr>
      </p:pic>
      <p:pic>
        <p:nvPicPr>
          <p:cNvPr id="11" name="Image 10" descr="Fond_logo.png">
            <a:extLst>
              <a:ext uri="{FF2B5EF4-FFF2-40B4-BE49-F238E27FC236}">
                <a16:creationId xmlns:a16="http://schemas.microsoft.com/office/drawing/2014/main" id="{09B64195-EAD4-4BEF-8F74-33D330D89302}"/>
              </a:ext>
            </a:extLst>
          </p:cNvPr>
          <p:cNvPicPr>
            <a:picLocks noChangeAspect="1"/>
          </p:cNvPicPr>
          <p:nvPr userDrawn="1"/>
        </p:nvPicPr>
        <p:blipFill>
          <a:blip r:embed="rId5" cstate="print"/>
          <a:stretch>
            <a:fillRect/>
          </a:stretch>
        </p:blipFill>
        <p:spPr>
          <a:xfrm>
            <a:off x="5505736" y="379563"/>
            <a:ext cx="1200282" cy="1692000"/>
          </a:xfrm>
          <a:prstGeom prst="rect">
            <a:avLst/>
          </a:prstGeom>
        </p:spPr>
      </p:pic>
    </p:spTree>
    <p:extLst>
      <p:ext uri="{BB962C8B-B14F-4D97-AF65-F5344CB8AC3E}">
        <p14:creationId xmlns:p14="http://schemas.microsoft.com/office/powerpoint/2010/main" val="415519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descr="C:\Users\barneoudy\Desktop\Personnel\Basket\Photos\bbc_logo_couleurs.png">
            <a:extLst>
              <a:ext uri="{FF2B5EF4-FFF2-40B4-BE49-F238E27FC236}">
                <a16:creationId xmlns:a16="http://schemas.microsoft.com/office/drawing/2014/main" id="{521EA06F-870F-40BE-A5FB-71BAF1E972AF}"/>
              </a:ext>
            </a:extLst>
          </p:cNvPr>
          <p:cNvPicPr/>
          <p:nvPr userDrawn="1"/>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7" name="Tableau 6">
            <a:extLst>
              <a:ext uri="{FF2B5EF4-FFF2-40B4-BE49-F238E27FC236}">
                <a16:creationId xmlns:a16="http://schemas.microsoft.com/office/drawing/2014/main" id="{851D6597-CE0B-40DC-9429-CEDB242A9F3E}"/>
              </a:ext>
            </a:extLst>
          </p:cNvPr>
          <p:cNvGraphicFramePr>
            <a:graphicFrameLocks noGrp="1"/>
          </p:cNvGraphicFramePr>
          <p:nvPr userDrawn="1">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8" name="Titre 1">
            <a:extLst>
              <a:ext uri="{FF2B5EF4-FFF2-40B4-BE49-F238E27FC236}">
                <a16:creationId xmlns:a16="http://schemas.microsoft.com/office/drawing/2014/main" id="{D1E7B470-0602-4933-B3A2-CC9D38DFCB2B}"/>
              </a:ext>
            </a:extLst>
          </p:cNvPr>
          <p:cNvSpPr>
            <a:spLocks noGrp="1"/>
          </p:cNvSpPr>
          <p:nvPr>
            <p:ph type="title"/>
          </p:nvPr>
        </p:nvSpPr>
        <p:spPr>
          <a:xfrm>
            <a:off x="2085174" y="365125"/>
            <a:ext cx="9268626" cy="1325563"/>
          </a:xfrm>
          <a:prstGeom prst="rect">
            <a:avLst/>
          </a:prstGeom>
        </p:spPr>
        <p:txBody>
          <a:bodyPr/>
          <a:lstStyle>
            <a:lvl1pPr>
              <a:defRPr b="1">
                <a:solidFill>
                  <a:srgbClr val="192846"/>
                </a:solidFill>
              </a:defRPr>
            </a:lvl1pPr>
          </a:lstStyle>
          <a:p>
            <a:r>
              <a:rPr lang="fr-FR" dirty="0"/>
              <a:t>Modifiez le style du titre</a:t>
            </a:r>
          </a:p>
        </p:txBody>
      </p:sp>
      <p:sp>
        <p:nvSpPr>
          <p:cNvPr id="9" name="Espace réservé du numéro de diapositive 6">
            <a:extLst>
              <a:ext uri="{FF2B5EF4-FFF2-40B4-BE49-F238E27FC236}">
                <a16:creationId xmlns:a16="http://schemas.microsoft.com/office/drawing/2014/main" id="{C6748EAA-B1CB-42BD-9A27-C50D678AC292}"/>
              </a:ext>
            </a:extLst>
          </p:cNvPr>
          <p:cNvSpPr>
            <a:spLocks noGrp="1"/>
          </p:cNvSpPr>
          <p:nvPr>
            <p:ph type="sldNum" sz="quarter" idx="12"/>
          </p:nvPr>
        </p:nvSpPr>
        <p:spPr>
          <a:xfrm>
            <a:off x="8610600" y="6356350"/>
            <a:ext cx="2743200" cy="365125"/>
          </a:xfrm>
        </p:spPr>
        <p:txBody>
          <a:bodyPr/>
          <a:lstStyle/>
          <a:p>
            <a:fld id="{3CBAF077-D850-40BE-91C7-43451C64B400}" type="slidenum">
              <a:rPr lang="fr-FR" smtClean="0"/>
              <a:pPr/>
              <a:t>‹N°›</a:t>
            </a:fld>
            <a:endParaRPr lang="fr-FR"/>
          </a:p>
        </p:txBody>
      </p:sp>
      <p:sp>
        <p:nvSpPr>
          <p:cNvPr id="10" name="Espace réservé du pied de page 4">
            <a:extLst>
              <a:ext uri="{FF2B5EF4-FFF2-40B4-BE49-F238E27FC236}">
                <a16:creationId xmlns:a16="http://schemas.microsoft.com/office/drawing/2014/main" id="{D8C3FEE5-57CE-4BA6-B591-BDD672DA287A}"/>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99995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6">
            <a:extLst>
              <a:ext uri="{FF2B5EF4-FFF2-40B4-BE49-F238E27FC236}">
                <a16:creationId xmlns:a16="http://schemas.microsoft.com/office/drawing/2014/main" id="{8939B945-34BE-4012-B11B-E965FA656D38}"/>
              </a:ext>
            </a:extLst>
          </p:cNvPr>
          <p:cNvSpPr>
            <a:spLocks noGrp="1"/>
          </p:cNvSpPr>
          <p:nvPr>
            <p:ph type="sldNum" sz="quarter" idx="12"/>
          </p:nvPr>
        </p:nvSpPr>
        <p:spPr>
          <a:xfrm>
            <a:off x="8610600" y="6356350"/>
            <a:ext cx="2743200" cy="365125"/>
          </a:xfrm>
        </p:spPr>
        <p:txBody>
          <a:bodyPr/>
          <a:lstStyle/>
          <a:p>
            <a:fld id="{3CBAF077-D850-40BE-91C7-43451C64B400}" type="slidenum">
              <a:rPr lang="fr-FR" smtClean="0"/>
              <a:pPr/>
              <a:t>‹N°›</a:t>
            </a:fld>
            <a:endParaRPr lang="fr-FR"/>
          </a:p>
        </p:txBody>
      </p:sp>
      <p:sp>
        <p:nvSpPr>
          <p:cNvPr id="6" name="Espace réservé du pied de page 4">
            <a:extLst>
              <a:ext uri="{FF2B5EF4-FFF2-40B4-BE49-F238E27FC236}">
                <a16:creationId xmlns:a16="http://schemas.microsoft.com/office/drawing/2014/main" id="{E42ED7A3-53B0-4078-BD9C-905C9A5F2FEB}"/>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411671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31D3DC-584C-44DF-8775-63D2B04DB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2DF1A5C8-BD8B-4A23-87F2-6E7369161A56}"/>
              </a:ext>
            </a:extLst>
          </p:cNvPr>
          <p:cNvSpPr>
            <a:spLocks noGrp="1"/>
          </p:cNvSpPr>
          <p:nvPr>
            <p:ph type="sldNum" sz="quarter" idx="12"/>
          </p:nvPr>
        </p:nvSpPr>
        <p:spPr/>
        <p:txBody>
          <a:bodyPr/>
          <a:lstStyle/>
          <a:p>
            <a:fld id="{3CBAF077-D850-40BE-91C7-43451C64B400}" type="slidenum">
              <a:rPr lang="fr-FR" smtClean="0"/>
              <a:pPr/>
              <a:t>‹N°›</a:t>
            </a:fld>
            <a:endParaRPr lang="fr-FR"/>
          </a:p>
        </p:txBody>
      </p:sp>
      <p:sp>
        <p:nvSpPr>
          <p:cNvPr id="9" name="Titre 1">
            <a:extLst>
              <a:ext uri="{FF2B5EF4-FFF2-40B4-BE49-F238E27FC236}">
                <a16:creationId xmlns:a16="http://schemas.microsoft.com/office/drawing/2014/main" id="{04398264-4604-4B2C-9508-E57BA4676DA0}"/>
              </a:ext>
            </a:extLst>
          </p:cNvPr>
          <p:cNvSpPr>
            <a:spLocks noGrp="1"/>
          </p:cNvSpPr>
          <p:nvPr>
            <p:ph type="title"/>
          </p:nvPr>
        </p:nvSpPr>
        <p:spPr>
          <a:xfrm>
            <a:off x="1794617" y="457200"/>
            <a:ext cx="2977408" cy="1422621"/>
          </a:xfrm>
          <a:prstGeom prst="rect">
            <a:avLst/>
          </a:prstGeom>
        </p:spPr>
        <p:txBody>
          <a:bodyPr anchor="b"/>
          <a:lstStyle>
            <a:lvl1pPr>
              <a:defRPr sz="3200" b="1">
                <a:solidFill>
                  <a:srgbClr val="192846"/>
                </a:solidFill>
              </a:defRPr>
            </a:lvl1pPr>
          </a:lstStyle>
          <a:p>
            <a:r>
              <a:rPr lang="fr-FR" dirty="0"/>
              <a:t>Modifiez le style du titre</a:t>
            </a:r>
          </a:p>
        </p:txBody>
      </p:sp>
      <p:pic>
        <p:nvPicPr>
          <p:cNvPr id="10" name="Image 9" descr="C:\Users\barneoudy\Desktop\Personnel\Basket\Photos\bbc_logo_couleurs.png">
            <a:extLst>
              <a:ext uri="{FF2B5EF4-FFF2-40B4-BE49-F238E27FC236}">
                <a16:creationId xmlns:a16="http://schemas.microsoft.com/office/drawing/2014/main" id="{F0F1F528-6B88-470A-89FB-FCAEBD33A6EF}"/>
              </a:ext>
            </a:extLst>
          </p:cNvPr>
          <p:cNvPicPr/>
          <p:nvPr userDrawn="1"/>
        </p:nvPicPr>
        <p:blipFill>
          <a:blip r:embed="rId2" cstate="print"/>
          <a:stretch>
            <a:fillRect/>
          </a:stretch>
        </p:blipFill>
        <p:spPr bwMode="auto">
          <a:xfrm>
            <a:off x="836612" y="865848"/>
            <a:ext cx="846002" cy="1191552"/>
          </a:xfrm>
          <a:prstGeom prst="rect">
            <a:avLst/>
          </a:prstGeom>
          <a:noFill/>
          <a:ln w="9525">
            <a:noFill/>
            <a:miter lim="800000"/>
            <a:headEnd/>
            <a:tailEnd/>
          </a:ln>
        </p:spPr>
      </p:pic>
      <p:graphicFrame>
        <p:nvGraphicFramePr>
          <p:cNvPr id="11" name="Tableau 10">
            <a:extLst>
              <a:ext uri="{FF2B5EF4-FFF2-40B4-BE49-F238E27FC236}">
                <a16:creationId xmlns:a16="http://schemas.microsoft.com/office/drawing/2014/main" id="{164B8794-6CFD-481C-8610-64E9BD45CB0E}"/>
              </a:ext>
            </a:extLst>
          </p:cNvPr>
          <p:cNvGraphicFramePr>
            <a:graphicFrameLocks noGrp="1"/>
          </p:cNvGraphicFramePr>
          <p:nvPr userDrawn="1">
            <p:extLst>
              <p:ext uri="{D42A27DB-BD31-4B8C-83A1-F6EECF244321}">
                <p14:modId xmlns:p14="http://schemas.microsoft.com/office/powerpoint/2010/main" val="1815619295"/>
              </p:ext>
            </p:extLst>
          </p:nvPr>
        </p:nvGraphicFramePr>
        <p:xfrm>
          <a:off x="1794617" y="2034540"/>
          <a:ext cx="2977408" cy="45720"/>
        </p:xfrm>
        <a:graphic>
          <a:graphicData uri="http://schemas.openxmlformats.org/drawingml/2006/table">
            <a:tbl>
              <a:tblPr firstRow="1" firstCol="1" bandRow="1">
                <a:tableStyleId>{5C22544A-7EE6-4342-B048-85BDC9FD1C3A}</a:tableStyleId>
              </a:tblPr>
              <a:tblGrid>
                <a:gridCol w="2977408">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12" name="Espace réservé du texte 3">
            <a:extLst>
              <a:ext uri="{FF2B5EF4-FFF2-40B4-BE49-F238E27FC236}">
                <a16:creationId xmlns:a16="http://schemas.microsoft.com/office/drawing/2014/main" id="{862EA49D-0D50-46ED-B8FD-0819D2A65233}"/>
              </a:ext>
            </a:extLst>
          </p:cNvPr>
          <p:cNvSpPr>
            <a:spLocks noGrp="1"/>
          </p:cNvSpPr>
          <p:nvPr>
            <p:ph type="body" sz="half" idx="2"/>
          </p:nvPr>
        </p:nvSpPr>
        <p:spPr>
          <a:xfrm>
            <a:off x="836612" y="2367184"/>
            <a:ext cx="3935413" cy="3501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3" name="Espace réservé du pied de page 4">
            <a:extLst>
              <a:ext uri="{FF2B5EF4-FFF2-40B4-BE49-F238E27FC236}">
                <a16:creationId xmlns:a16="http://schemas.microsoft.com/office/drawing/2014/main" id="{582E1952-00A2-48B8-88A5-51FBB3EA4E3E}"/>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23347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8CCA834-645B-4657-B716-2937713BA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90569A3-883A-430A-A265-9162B4B9572C}"/>
              </a:ext>
            </a:extLst>
          </p:cNvPr>
          <p:cNvSpPr>
            <a:spLocks noGrp="1"/>
          </p:cNvSpPr>
          <p:nvPr>
            <p:ph type="body" sz="half" idx="2"/>
          </p:nvPr>
        </p:nvSpPr>
        <p:spPr>
          <a:xfrm>
            <a:off x="836612" y="2367184"/>
            <a:ext cx="3935413" cy="3501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7" name="Espace réservé du numéro de diapositive 6">
            <a:extLst>
              <a:ext uri="{FF2B5EF4-FFF2-40B4-BE49-F238E27FC236}">
                <a16:creationId xmlns:a16="http://schemas.microsoft.com/office/drawing/2014/main" id="{3F56806A-8687-49CE-8C66-FF4054E708E8}"/>
              </a:ext>
            </a:extLst>
          </p:cNvPr>
          <p:cNvSpPr>
            <a:spLocks noGrp="1"/>
          </p:cNvSpPr>
          <p:nvPr>
            <p:ph type="sldNum" sz="quarter" idx="12"/>
          </p:nvPr>
        </p:nvSpPr>
        <p:spPr/>
        <p:txBody>
          <a:bodyPr/>
          <a:lstStyle/>
          <a:p>
            <a:fld id="{3CBAF077-D850-40BE-91C7-43451C64B400}" type="slidenum">
              <a:rPr lang="fr-FR" smtClean="0"/>
              <a:pPr/>
              <a:t>‹N°›</a:t>
            </a:fld>
            <a:endParaRPr lang="fr-FR"/>
          </a:p>
        </p:txBody>
      </p:sp>
      <p:sp>
        <p:nvSpPr>
          <p:cNvPr id="8" name="Titre 1">
            <a:extLst>
              <a:ext uri="{FF2B5EF4-FFF2-40B4-BE49-F238E27FC236}">
                <a16:creationId xmlns:a16="http://schemas.microsoft.com/office/drawing/2014/main" id="{9C854C68-4866-435E-B5E8-9F45EDA11547}"/>
              </a:ext>
            </a:extLst>
          </p:cNvPr>
          <p:cNvSpPr>
            <a:spLocks noGrp="1"/>
          </p:cNvSpPr>
          <p:nvPr>
            <p:ph type="title"/>
          </p:nvPr>
        </p:nvSpPr>
        <p:spPr>
          <a:xfrm>
            <a:off x="1794617" y="457200"/>
            <a:ext cx="2977408" cy="1422621"/>
          </a:xfrm>
          <a:prstGeom prst="rect">
            <a:avLst/>
          </a:prstGeom>
        </p:spPr>
        <p:txBody>
          <a:bodyPr anchor="b"/>
          <a:lstStyle>
            <a:lvl1pPr>
              <a:defRPr sz="3200" b="1">
                <a:solidFill>
                  <a:srgbClr val="192846"/>
                </a:solidFill>
              </a:defRPr>
            </a:lvl1pPr>
          </a:lstStyle>
          <a:p>
            <a:r>
              <a:rPr lang="fr-FR" dirty="0"/>
              <a:t>Modifiez le style du titre</a:t>
            </a:r>
          </a:p>
        </p:txBody>
      </p:sp>
      <p:pic>
        <p:nvPicPr>
          <p:cNvPr id="9" name="Image 8" descr="C:\Users\barneoudy\Desktop\Personnel\Basket\Photos\bbc_logo_couleurs.png">
            <a:extLst>
              <a:ext uri="{FF2B5EF4-FFF2-40B4-BE49-F238E27FC236}">
                <a16:creationId xmlns:a16="http://schemas.microsoft.com/office/drawing/2014/main" id="{70E40545-2C70-4DE2-BF96-FBBC6D755A38}"/>
              </a:ext>
            </a:extLst>
          </p:cNvPr>
          <p:cNvPicPr/>
          <p:nvPr userDrawn="1"/>
        </p:nvPicPr>
        <p:blipFill>
          <a:blip r:embed="rId2" cstate="print"/>
          <a:stretch>
            <a:fillRect/>
          </a:stretch>
        </p:blipFill>
        <p:spPr bwMode="auto">
          <a:xfrm>
            <a:off x="836612" y="865848"/>
            <a:ext cx="846002" cy="1191552"/>
          </a:xfrm>
          <a:prstGeom prst="rect">
            <a:avLst/>
          </a:prstGeom>
          <a:noFill/>
          <a:ln w="9525">
            <a:noFill/>
            <a:miter lim="800000"/>
            <a:headEnd/>
            <a:tailEnd/>
          </a:ln>
        </p:spPr>
      </p:pic>
      <p:graphicFrame>
        <p:nvGraphicFramePr>
          <p:cNvPr id="10" name="Tableau 9">
            <a:extLst>
              <a:ext uri="{FF2B5EF4-FFF2-40B4-BE49-F238E27FC236}">
                <a16:creationId xmlns:a16="http://schemas.microsoft.com/office/drawing/2014/main" id="{A3A17DBA-2382-49DB-845B-1EAFC0B8B621}"/>
              </a:ext>
            </a:extLst>
          </p:cNvPr>
          <p:cNvGraphicFramePr>
            <a:graphicFrameLocks noGrp="1"/>
          </p:cNvGraphicFramePr>
          <p:nvPr userDrawn="1">
            <p:extLst>
              <p:ext uri="{D42A27DB-BD31-4B8C-83A1-F6EECF244321}">
                <p14:modId xmlns:p14="http://schemas.microsoft.com/office/powerpoint/2010/main" val="1604419816"/>
              </p:ext>
            </p:extLst>
          </p:nvPr>
        </p:nvGraphicFramePr>
        <p:xfrm>
          <a:off x="1794617" y="2034540"/>
          <a:ext cx="2977408" cy="45720"/>
        </p:xfrm>
        <a:graphic>
          <a:graphicData uri="http://schemas.openxmlformats.org/drawingml/2006/table">
            <a:tbl>
              <a:tblPr firstRow="1" firstCol="1" bandRow="1">
                <a:tableStyleId>{5C22544A-7EE6-4342-B048-85BDC9FD1C3A}</a:tableStyleId>
              </a:tblPr>
              <a:tblGrid>
                <a:gridCol w="2977408">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11" name="Espace réservé du pied de page 4">
            <a:extLst>
              <a:ext uri="{FF2B5EF4-FFF2-40B4-BE49-F238E27FC236}">
                <a16:creationId xmlns:a16="http://schemas.microsoft.com/office/drawing/2014/main" id="{7973C59D-FA8E-4191-8163-F245914AF5F4}"/>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373635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a:extLst>
              <a:ext uri="{FF2B5EF4-FFF2-40B4-BE49-F238E27FC236}">
                <a16:creationId xmlns:a16="http://schemas.microsoft.com/office/drawing/2014/main" id="{6021E6BC-D93A-4A44-A7E1-E83BE161820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A0D94CB4-DAA2-474D-AA79-CB2168B17AB0}"/>
              </a:ext>
            </a:extLst>
          </p:cNvPr>
          <p:cNvSpPr>
            <a:spLocks noGrp="1"/>
          </p:cNvSpPr>
          <p:nvPr>
            <p:ph type="sldNum" sz="quarter" idx="12"/>
          </p:nvPr>
        </p:nvSpPr>
        <p:spPr/>
        <p:txBody>
          <a:bodyPr/>
          <a:lstStyle/>
          <a:p>
            <a:fld id="{3CBAF077-D850-40BE-91C7-43451C64B400}" type="slidenum">
              <a:rPr lang="fr-FR" smtClean="0"/>
              <a:pPr/>
              <a:t>‹N°›</a:t>
            </a:fld>
            <a:endParaRPr lang="fr-FR"/>
          </a:p>
        </p:txBody>
      </p:sp>
      <p:pic>
        <p:nvPicPr>
          <p:cNvPr id="7" name="Image 6" descr="C:\Users\barneoudy\Desktop\Personnel\Basket\Photos\bbc_logo_couleurs.png">
            <a:extLst>
              <a:ext uri="{FF2B5EF4-FFF2-40B4-BE49-F238E27FC236}">
                <a16:creationId xmlns:a16="http://schemas.microsoft.com/office/drawing/2014/main" id="{62E10029-190B-4DF4-B805-FBE920D497ED}"/>
              </a:ext>
            </a:extLst>
          </p:cNvPr>
          <p:cNvPicPr/>
          <p:nvPr userDrawn="1"/>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8" name="Tableau 7">
            <a:extLst>
              <a:ext uri="{FF2B5EF4-FFF2-40B4-BE49-F238E27FC236}">
                <a16:creationId xmlns:a16="http://schemas.microsoft.com/office/drawing/2014/main" id="{6EE0B9EE-6D1B-485F-A394-A35D256929FD}"/>
              </a:ext>
            </a:extLst>
          </p:cNvPr>
          <p:cNvGraphicFramePr>
            <a:graphicFrameLocks noGrp="1"/>
          </p:cNvGraphicFramePr>
          <p:nvPr userDrawn="1">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9" name="Titre 1">
            <a:extLst>
              <a:ext uri="{FF2B5EF4-FFF2-40B4-BE49-F238E27FC236}">
                <a16:creationId xmlns:a16="http://schemas.microsoft.com/office/drawing/2014/main" id="{FE865104-EE48-4C86-B382-7E37D1CDAC81}"/>
              </a:ext>
            </a:extLst>
          </p:cNvPr>
          <p:cNvSpPr>
            <a:spLocks noGrp="1"/>
          </p:cNvSpPr>
          <p:nvPr>
            <p:ph type="title"/>
          </p:nvPr>
        </p:nvSpPr>
        <p:spPr>
          <a:xfrm>
            <a:off x="2085174" y="365125"/>
            <a:ext cx="9268626" cy="1325563"/>
          </a:xfrm>
          <a:prstGeom prst="rect">
            <a:avLst/>
          </a:prstGeom>
        </p:spPr>
        <p:txBody>
          <a:bodyPr/>
          <a:lstStyle>
            <a:lvl1pPr>
              <a:defRPr b="1"/>
            </a:lvl1pPr>
          </a:lstStyle>
          <a:p>
            <a:r>
              <a:rPr lang="fr-FR" dirty="0"/>
              <a:t>Modifiez le style du titre</a:t>
            </a:r>
          </a:p>
        </p:txBody>
      </p:sp>
      <p:sp>
        <p:nvSpPr>
          <p:cNvPr id="10" name="Espace réservé du pied de page 4">
            <a:extLst>
              <a:ext uri="{FF2B5EF4-FFF2-40B4-BE49-F238E27FC236}">
                <a16:creationId xmlns:a16="http://schemas.microsoft.com/office/drawing/2014/main" id="{4DA8DC63-9288-4606-B84F-14DBEDF341EE}"/>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2692032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AEC953-3ED8-41F9-BF8F-E87B437B1F2F}"/>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3A7067D-07F6-46C3-9088-18EC545B584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8876C9B3-91D1-4200-9A1F-46B7BB600340}"/>
              </a:ext>
            </a:extLst>
          </p:cNvPr>
          <p:cNvSpPr>
            <a:spLocks noGrp="1"/>
          </p:cNvSpPr>
          <p:nvPr>
            <p:ph type="sldNum" sz="quarter" idx="12"/>
          </p:nvPr>
        </p:nvSpPr>
        <p:spPr/>
        <p:txBody>
          <a:bodyPr/>
          <a:lstStyle/>
          <a:p>
            <a:fld id="{3CBAF077-D850-40BE-91C7-43451C64B400}" type="slidenum">
              <a:rPr lang="fr-FR" smtClean="0"/>
              <a:pPr/>
              <a:t>‹N°›</a:t>
            </a:fld>
            <a:endParaRPr lang="fr-FR"/>
          </a:p>
        </p:txBody>
      </p:sp>
      <p:sp>
        <p:nvSpPr>
          <p:cNvPr id="7" name="Espace réservé du pied de page 4">
            <a:extLst>
              <a:ext uri="{FF2B5EF4-FFF2-40B4-BE49-F238E27FC236}">
                <a16:creationId xmlns:a16="http://schemas.microsoft.com/office/drawing/2014/main" id="{AB42B5E0-C58C-42E1-BED0-86A5829DE9CA}"/>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18362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18BC5A-8608-4556-95E4-7EE379BAAF0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8E032A9A-E61F-43B0-965D-0B1C4689C36C}"/>
              </a:ext>
            </a:extLst>
          </p:cNvPr>
          <p:cNvSpPr>
            <a:spLocks noGrp="1"/>
          </p:cNvSpPr>
          <p:nvPr>
            <p:ph type="title"/>
          </p:nvPr>
        </p:nvSpPr>
        <p:spPr>
          <a:xfrm>
            <a:off x="2085174" y="365125"/>
            <a:ext cx="9268626" cy="1325563"/>
          </a:xfrm>
          <a:prstGeom prst="rect">
            <a:avLst/>
          </a:prstGeom>
        </p:spPr>
        <p:txBody>
          <a:bodyPr/>
          <a:lstStyle>
            <a:lvl1pPr>
              <a:defRPr b="1">
                <a:solidFill>
                  <a:srgbClr val="192846"/>
                </a:solidFill>
              </a:defRPr>
            </a:lvl1pPr>
          </a:lstStyle>
          <a:p>
            <a:r>
              <a:rPr lang="fr-FR" dirty="0"/>
              <a:t>Modifiez le style du titre</a:t>
            </a:r>
          </a:p>
        </p:txBody>
      </p:sp>
      <p:pic>
        <p:nvPicPr>
          <p:cNvPr id="8" name="Image 7" descr="C:\Users\barneoudy\Desktop\Personnel\Basket\Photos\bbc_logo_couleurs.png">
            <a:extLst>
              <a:ext uri="{FF2B5EF4-FFF2-40B4-BE49-F238E27FC236}">
                <a16:creationId xmlns:a16="http://schemas.microsoft.com/office/drawing/2014/main" id="{DFC36A7C-19FB-4920-9C0C-83DAABD47FE8}"/>
              </a:ext>
            </a:extLst>
          </p:cNvPr>
          <p:cNvPicPr/>
          <p:nvPr userDrawn="1"/>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9" name="Tableau 8">
            <a:extLst>
              <a:ext uri="{FF2B5EF4-FFF2-40B4-BE49-F238E27FC236}">
                <a16:creationId xmlns:a16="http://schemas.microsoft.com/office/drawing/2014/main" id="{C74FF5B1-D7C3-4F3E-BF69-00E4AEB56C4A}"/>
              </a:ext>
            </a:extLst>
          </p:cNvPr>
          <p:cNvGraphicFramePr>
            <a:graphicFrameLocks noGrp="1"/>
          </p:cNvGraphicFramePr>
          <p:nvPr userDrawn="1">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10" name="Espace réservé du numéro de diapositive 5">
            <a:extLst>
              <a:ext uri="{FF2B5EF4-FFF2-40B4-BE49-F238E27FC236}">
                <a16:creationId xmlns:a16="http://schemas.microsoft.com/office/drawing/2014/main" id="{F516D600-7079-44FB-B354-F4E04FC2B94E}"/>
              </a:ext>
            </a:extLst>
          </p:cNvPr>
          <p:cNvSpPr>
            <a:spLocks noGrp="1"/>
          </p:cNvSpPr>
          <p:nvPr>
            <p:ph type="sldNum" sz="quarter" idx="12"/>
          </p:nvPr>
        </p:nvSpPr>
        <p:spPr>
          <a:xfrm>
            <a:off x="8610600" y="6356350"/>
            <a:ext cx="2743200" cy="365125"/>
          </a:xfrm>
        </p:spPr>
        <p:txBody>
          <a:bodyPr/>
          <a:lstStyle/>
          <a:p>
            <a:fld id="{3CBAF077-D850-40BE-91C7-43451C64B400}" type="slidenum">
              <a:rPr lang="fr-FR" smtClean="0"/>
              <a:pPr/>
              <a:t>‹N°›</a:t>
            </a:fld>
            <a:endParaRPr lang="fr-FR"/>
          </a:p>
        </p:txBody>
      </p:sp>
      <p:sp>
        <p:nvSpPr>
          <p:cNvPr id="11" name="Espace réservé du pied de page 4">
            <a:extLst>
              <a:ext uri="{FF2B5EF4-FFF2-40B4-BE49-F238E27FC236}">
                <a16:creationId xmlns:a16="http://schemas.microsoft.com/office/drawing/2014/main" id="{8F789821-08ED-4690-960C-9CC5349BC728}"/>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79816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625E3-66A0-422D-B492-156F4FAE3628}"/>
              </a:ext>
            </a:extLst>
          </p:cNvPr>
          <p:cNvSpPr>
            <a:spLocks noGrp="1"/>
          </p:cNvSpPr>
          <p:nvPr>
            <p:ph type="title"/>
          </p:nvPr>
        </p:nvSpPr>
        <p:spPr>
          <a:xfrm>
            <a:off x="1642729" y="1778107"/>
            <a:ext cx="6598575" cy="1785492"/>
          </a:xfrm>
          <a:prstGeom prst="rect">
            <a:avLst/>
          </a:prstGeom>
        </p:spPr>
        <p:txBody>
          <a:bodyPr anchor="b"/>
          <a:lstStyle>
            <a:lvl1pPr>
              <a:defRPr sz="6000" b="1">
                <a:solidFill>
                  <a:srgbClr val="192846"/>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686248EE-B2B9-4026-91FC-ED36E3419A90}"/>
              </a:ext>
            </a:extLst>
          </p:cNvPr>
          <p:cNvSpPr>
            <a:spLocks noGrp="1"/>
          </p:cNvSpPr>
          <p:nvPr>
            <p:ph type="body" idx="1"/>
          </p:nvPr>
        </p:nvSpPr>
        <p:spPr>
          <a:xfrm>
            <a:off x="1642730" y="4304160"/>
            <a:ext cx="6598574" cy="131042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numéro de diapositive 5">
            <a:extLst>
              <a:ext uri="{FF2B5EF4-FFF2-40B4-BE49-F238E27FC236}">
                <a16:creationId xmlns:a16="http://schemas.microsoft.com/office/drawing/2014/main" id="{340EBD26-060A-4B83-81B3-979E788E4313}"/>
              </a:ext>
            </a:extLst>
          </p:cNvPr>
          <p:cNvSpPr>
            <a:spLocks noGrp="1"/>
          </p:cNvSpPr>
          <p:nvPr>
            <p:ph type="sldNum" sz="quarter" idx="12"/>
          </p:nvPr>
        </p:nvSpPr>
        <p:spPr/>
        <p:txBody>
          <a:bodyPr/>
          <a:lstStyle/>
          <a:p>
            <a:fld id="{3CBAF077-D850-40BE-91C7-43451C64B400}" type="slidenum">
              <a:rPr lang="fr-FR" smtClean="0"/>
              <a:pPr/>
              <a:t>‹N°›</a:t>
            </a:fld>
            <a:endParaRPr lang="fr-FR"/>
          </a:p>
        </p:txBody>
      </p:sp>
      <p:graphicFrame>
        <p:nvGraphicFramePr>
          <p:cNvPr id="7" name="Tableau 6">
            <a:extLst>
              <a:ext uri="{FF2B5EF4-FFF2-40B4-BE49-F238E27FC236}">
                <a16:creationId xmlns:a16="http://schemas.microsoft.com/office/drawing/2014/main" id="{E5067B13-F290-4768-9CD5-8143BFE2F2ED}"/>
              </a:ext>
            </a:extLst>
          </p:cNvPr>
          <p:cNvGraphicFramePr>
            <a:graphicFrameLocks noGrp="1"/>
          </p:cNvGraphicFramePr>
          <p:nvPr userDrawn="1">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8" name="Image 7" descr="C:\Users\barneoudy\Desktop\Personnel\Basket\Photos\bbc_logo_couleurs.png">
            <a:extLst>
              <a:ext uri="{FF2B5EF4-FFF2-40B4-BE49-F238E27FC236}">
                <a16:creationId xmlns:a16="http://schemas.microsoft.com/office/drawing/2014/main" id="{C5FFE68A-8F3B-4290-9728-2B99FFA0EC4A}"/>
              </a:ext>
            </a:extLst>
          </p:cNvPr>
          <p:cNvPicPr/>
          <p:nvPr userDrawn="1"/>
        </p:nvPicPr>
        <p:blipFill>
          <a:blip r:embed="rId2" cstate="print"/>
          <a:stretch>
            <a:fillRect/>
          </a:stretch>
        </p:blipFill>
        <p:spPr bwMode="auto">
          <a:xfrm>
            <a:off x="542597" y="2589472"/>
            <a:ext cx="813207" cy="1145361"/>
          </a:xfrm>
          <a:prstGeom prst="rect">
            <a:avLst/>
          </a:prstGeom>
          <a:noFill/>
          <a:ln w="9525">
            <a:noFill/>
            <a:miter lim="800000"/>
            <a:headEnd/>
            <a:tailEnd/>
          </a:ln>
        </p:spPr>
      </p:pic>
      <p:sp>
        <p:nvSpPr>
          <p:cNvPr id="18" name="Espace réservé du pied de page 4">
            <a:extLst>
              <a:ext uri="{FF2B5EF4-FFF2-40B4-BE49-F238E27FC236}">
                <a16:creationId xmlns:a16="http://schemas.microsoft.com/office/drawing/2014/main" id="{E4C97914-AF2A-405B-B72A-0761533B43D0}"/>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pic>
        <p:nvPicPr>
          <p:cNvPr id="19" name="Picture 2" descr="C:\Users\barneoudy\Desktop\Personnel\Basket\Modèles\Silhouette-3.png">
            <a:extLst>
              <a:ext uri="{FF2B5EF4-FFF2-40B4-BE49-F238E27FC236}">
                <a16:creationId xmlns:a16="http://schemas.microsoft.com/office/drawing/2014/main" id="{C0EE14EC-0BA1-4168-BC9C-92657D79EA6F}"/>
              </a:ext>
            </a:extLst>
          </p:cNvPr>
          <p:cNvPicPr>
            <a:picLocks noChangeAspect="1" noChangeArrowheads="1"/>
          </p:cNvPicPr>
          <p:nvPr userDrawn="1"/>
        </p:nvPicPr>
        <p:blipFill>
          <a:blip r:embed="rId3" cstate="print"/>
          <a:srcRect/>
          <a:stretch>
            <a:fillRect/>
          </a:stretch>
        </p:blipFill>
        <p:spPr bwMode="auto">
          <a:xfrm>
            <a:off x="8528230" y="785813"/>
            <a:ext cx="3111500" cy="5346700"/>
          </a:xfrm>
          <a:prstGeom prst="rect">
            <a:avLst/>
          </a:prstGeom>
          <a:noFill/>
        </p:spPr>
      </p:pic>
    </p:spTree>
    <p:extLst>
      <p:ext uri="{BB962C8B-B14F-4D97-AF65-F5344CB8AC3E}">
        <p14:creationId xmlns:p14="http://schemas.microsoft.com/office/powerpoint/2010/main" val="1249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625E3-66A0-422D-B492-156F4FAE3628}"/>
              </a:ext>
            </a:extLst>
          </p:cNvPr>
          <p:cNvSpPr>
            <a:spLocks noGrp="1"/>
          </p:cNvSpPr>
          <p:nvPr>
            <p:ph type="title"/>
          </p:nvPr>
        </p:nvSpPr>
        <p:spPr>
          <a:xfrm>
            <a:off x="1642729" y="1778107"/>
            <a:ext cx="6598575" cy="1785492"/>
          </a:xfrm>
          <a:prstGeom prst="rect">
            <a:avLst/>
          </a:prstGeom>
        </p:spPr>
        <p:txBody>
          <a:bodyPr anchor="b"/>
          <a:lstStyle>
            <a:lvl1pPr>
              <a:defRPr sz="6000" b="1">
                <a:solidFill>
                  <a:srgbClr val="192846"/>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686248EE-B2B9-4026-91FC-ED36E3419A90}"/>
              </a:ext>
            </a:extLst>
          </p:cNvPr>
          <p:cNvSpPr>
            <a:spLocks noGrp="1"/>
          </p:cNvSpPr>
          <p:nvPr>
            <p:ph type="body" idx="1"/>
          </p:nvPr>
        </p:nvSpPr>
        <p:spPr>
          <a:xfrm>
            <a:off x="1642730" y="4304160"/>
            <a:ext cx="6598574" cy="131042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numéro de diapositive 5">
            <a:extLst>
              <a:ext uri="{FF2B5EF4-FFF2-40B4-BE49-F238E27FC236}">
                <a16:creationId xmlns:a16="http://schemas.microsoft.com/office/drawing/2014/main" id="{340EBD26-060A-4B83-81B3-979E788E4313}"/>
              </a:ext>
            </a:extLst>
          </p:cNvPr>
          <p:cNvSpPr>
            <a:spLocks noGrp="1"/>
          </p:cNvSpPr>
          <p:nvPr>
            <p:ph type="sldNum" sz="quarter" idx="12"/>
          </p:nvPr>
        </p:nvSpPr>
        <p:spPr/>
        <p:txBody>
          <a:bodyPr/>
          <a:lstStyle/>
          <a:p>
            <a:fld id="{3CBAF077-D850-40BE-91C7-43451C64B400}" type="slidenum">
              <a:rPr lang="fr-FR" smtClean="0"/>
              <a:pPr/>
              <a:t>‹N°›</a:t>
            </a:fld>
            <a:endParaRPr lang="fr-FR"/>
          </a:p>
        </p:txBody>
      </p:sp>
      <p:graphicFrame>
        <p:nvGraphicFramePr>
          <p:cNvPr id="7" name="Tableau 6">
            <a:extLst>
              <a:ext uri="{FF2B5EF4-FFF2-40B4-BE49-F238E27FC236}">
                <a16:creationId xmlns:a16="http://schemas.microsoft.com/office/drawing/2014/main" id="{E5067B13-F290-4768-9CD5-8143BFE2F2ED}"/>
              </a:ext>
            </a:extLst>
          </p:cNvPr>
          <p:cNvGraphicFramePr>
            <a:graphicFrameLocks noGrp="1"/>
          </p:cNvGraphicFramePr>
          <p:nvPr userDrawn="1">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8" name="Image 7" descr="C:\Users\barneoudy\Desktop\Personnel\Basket\Photos\bbc_logo_couleurs.png">
            <a:extLst>
              <a:ext uri="{FF2B5EF4-FFF2-40B4-BE49-F238E27FC236}">
                <a16:creationId xmlns:a16="http://schemas.microsoft.com/office/drawing/2014/main" id="{C5FFE68A-8F3B-4290-9728-2B99FFA0EC4A}"/>
              </a:ext>
            </a:extLst>
          </p:cNvPr>
          <p:cNvPicPr/>
          <p:nvPr userDrawn="1"/>
        </p:nvPicPr>
        <p:blipFill>
          <a:blip r:embed="rId2" cstate="print"/>
          <a:stretch>
            <a:fillRect/>
          </a:stretch>
        </p:blipFill>
        <p:spPr bwMode="auto">
          <a:xfrm>
            <a:off x="542597" y="2589472"/>
            <a:ext cx="813207" cy="1145361"/>
          </a:xfrm>
          <a:prstGeom prst="rect">
            <a:avLst/>
          </a:prstGeom>
          <a:noFill/>
          <a:ln w="9525">
            <a:noFill/>
            <a:miter lim="800000"/>
            <a:headEnd/>
            <a:tailEnd/>
          </a:ln>
        </p:spPr>
      </p:pic>
      <p:sp>
        <p:nvSpPr>
          <p:cNvPr id="18" name="Espace réservé du pied de page 4">
            <a:extLst>
              <a:ext uri="{FF2B5EF4-FFF2-40B4-BE49-F238E27FC236}">
                <a16:creationId xmlns:a16="http://schemas.microsoft.com/office/drawing/2014/main" id="{E4C97914-AF2A-405B-B72A-0761533B43D0}"/>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pic>
        <p:nvPicPr>
          <p:cNvPr id="9" name="Picture 3" descr="C:\Users\barneoudy\Desktop\Personnel\Basket\Modèles\Silhouette-1.png">
            <a:extLst>
              <a:ext uri="{FF2B5EF4-FFF2-40B4-BE49-F238E27FC236}">
                <a16:creationId xmlns:a16="http://schemas.microsoft.com/office/drawing/2014/main" id="{64D76E58-A553-4591-B416-4100453B2B8C}"/>
              </a:ext>
            </a:extLst>
          </p:cNvPr>
          <p:cNvPicPr>
            <a:picLocks noChangeAspect="1" noChangeArrowheads="1"/>
          </p:cNvPicPr>
          <p:nvPr userDrawn="1"/>
        </p:nvPicPr>
        <p:blipFill>
          <a:blip r:embed="rId3" cstate="print"/>
          <a:srcRect/>
          <a:stretch>
            <a:fillRect/>
          </a:stretch>
        </p:blipFill>
        <p:spPr bwMode="auto">
          <a:xfrm>
            <a:off x="8310951" y="375100"/>
            <a:ext cx="2515199" cy="6042520"/>
          </a:xfrm>
          <a:prstGeom prst="rect">
            <a:avLst/>
          </a:prstGeom>
          <a:noFill/>
        </p:spPr>
      </p:pic>
    </p:spTree>
    <p:extLst>
      <p:ext uri="{BB962C8B-B14F-4D97-AF65-F5344CB8AC3E}">
        <p14:creationId xmlns:p14="http://schemas.microsoft.com/office/powerpoint/2010/main" val="310633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625E3-66A0-422D-B492-156F4FAE3628}"/>
              </a:ext>
            </a:extLst>
          </p:cNvPr>
          <p:cNvSpPr>
            <a:spLocks noGrp="1"/>
          </p:cNvSpPr>
          <p:nvPr>
            <p:ph type="title"/>
          </p:nvPr>
        </p:nvSpPr>
        <p:spPr>
          <a:xfrm>
            <a:off x="1642729" y="1778107"/>
            <a:ext cx="6598575" cy="1785492"/>
          </a:xfrm>
          <a:prstGeom prst="rect">
            <a:avLst/>
          </a:prstGeom>
        </p:spPr>
        <p:txBody>
          <a:bodyPr anchor="b"/>
          <a:lstStyle>
            <a:lvl1pPr>
              <a:defRPr sz="6000" b="1">
                <a:solidFill>
                  <a:srgbClr val="192846"/>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686248EE-B2B9-4026-91FC-ED36E3419A90}"/>
              </a:ext>
            </a:extLst>
          </p:cNvPr>
          <p:cNvSpPr>
            <a:spLocks noGrp="1"/>
          </p:cNvSpPr>
          <p:nvPr>
            <p:ph type="body" idx="1"/>
          </p:nvPr>
        </p:nvSpPr>
        <p:spPr>
          <a:xfrm>
            <a:off x="1642730" y="4304160"/>
            <a:ext cx="6598574" cy="131042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numéro de diapositive 5">
            <a:extLst>
              <a:ext uri="{FF2B5EF4-FFF2-40B4-BE49-F238E27FC236}">
                <a16:creationId xmlns:a16="http://schemas.microsoft.com/office/drawing/2014/main" id="{340EBD26-060A-4B83-81B3-979E788E4313}"/>
              </a:ext>
            </a:extLst>
          </p:cNvPr>
          <p:cNvSpPr>
            <a:spLocks noGrp="1"/>
          </p:cNvSpPr>
          <p:nvPr>
            <p:ph type="sldNum" sz="quarter" idx="12"/>
          </p:nvPr>
        </p:nvSpPr>
        <p:spPr/>
        <p:txBody>
          <a:bodyPr/>
          <a:lstStyle/>
          <a:p>
            <a:fld id="{3CBAF077-D850-40BE-91C7-43451C64B400}" type="slidenum">
              <a:rPr lang="fr-FR" smtClean="0"/>
              <a:pPr/>
              <a:t>‹N°›</a:t>
            </a:fld>
            <a:endParaRPr lang="fr-FR"/>
          </a:p>
        </p:txBody>
      </p:sp>
      <p:graphicFrame>
        <p:nvGraphicFramePr>
          <p:cNvPr id="7" name="Tableau 6">
            <a:extLst>
              <a:ext uri="{FF2B5EF4-FFF2-40B4-BE49-F238E27FC236}">
                <a16:creationId xmlns:a16="http://schemas.microsoft.com/office/drawing/2014/main" id="{E5067B13-F290-4768-9CD5-8143BFE2F2ED}"/>
              </a:ext>
            </a:extLst>
          </p:cNvPr>
          <p:cNvGraphicFramePr>
            <a:graphicFrameLocks noGrp="1"/>
          </p:cNvGraphicFramePr>
          <p:nvPr userDrawn="1">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8" name="Image 7" descr="C:\Users\barneoudy\Desktop\Personnel\Basket\Photos\bbc_logo_couleurs.png">
            <a:extLst>
              <a:ext uri="{FF2B5EF4-FFF2-40B4-BE49-F238E27FC236}">
                <a16:creationId xmlns:a16="http://schemas.microsoft.com/office/drawing/2014/main" id="{C5FFE68A-8F3B-4290-9728-2B99FFA0EC4A}"/>
              </a:ext>
            </a:extLst>
          </p:cNvPr>
          <p:cNvPicPr/>
          <p:nvPr userDrawn="1"/>
        </p:nvPicPr>
        <p:blipFill>
          <a:blip r:embed="rId2" cstate="print"/>
          <a:stretch>
            <a:fillRect/>
          </a:stretch>
        </p:blipFill>
        <p:spPr bwMode="auto">
          <a:xfrm>
            <a:off x="542597" y="2589472"/>
            <a:ext cx="813207" cy="1145361"/>
          </a:xfrm>
          <a:prstGeom prst="rect">
            <a:avLst/>
          </a:prstGeom>
          <a:noFill/>
          <a:ln w="9525">
            <a:noFill/>
            <a:miter lim="800000"/>
            <a:headEnd/>
            <a:tailEnd/>
          </a:ln>
        </p:spPr>
      </p:pic>
      <p:sp>
        <p:nvSpPr>
          <p:cNvPr id="18" name="Espace réservé du pied de page 4">
            <a:extLst>
              <a:ext uri="{FF2B5EF4-FFF2-40B4-BE49-F238E27FC236}">
                <a16:creationId xmlns:a16="http://schemas.microsoft.com/office/drawing/2014/main" id="{E4C97914-AF2A-405B-B72A-0761533B43D0}"/>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pic>
        <p:nvPicPr>
          <p:cNvPr id="9" name="Picture 2" descr="C:\Users\barneoudy\Desktop\Personnel\Basket\Modèles\Silhouette-3.png">
            <a:extLst>
              <a:ext uri="{FF2B5EF4-FFF2-40B4-BE49-F238E27FC236}">
                <a16:creationId xmlns:a16="http://schemas.microsoft.com/office/drawing/2014/main" id="{4C33FAF4-B23A-488C-AD64-440B80FF3D5C}"/>
              </a:ext>
            </a:extLst>
          </p:cNvPr>
          <p:cNvPicPr>
            <a:picLocks noChangeAspect="1" noChangeArrowheads="1"/>
          </p:cNvPicPr>
          <p:nvPr userDrawn="1"/>
        </p:nvPicPr>
        <p:blipFill>
          <a:blip r:embed="rId3" cstate="print"/>
          <a:stretch>
            <a:fillRect/>
          </a:stretch>
        </p:blipFill>
        <p:spPr bwMode="auto">
          <a:xfrm>
            <a:off x="8763807" y="785813"/>
            <a:ext cx="2640345" cy="5346700"/>
          </a:xfrm>
          <a:prstGeom prst="rect">
            <a:avLst/>
          </a:prstGeom>
          <a:noFill/>
        </p:spPr>
      </p:pic>
    </p:spTree>
    <p:extLst>
      <p:ext uri="{BB962C8B-B14F-4D97-AF65-F5344CB8AC3E}">
        <p14:creationId xmlns:p14="http://schemas.microsoft.com/office/powerpoint/2010/main" val="8297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625E3-66A0-422D-B492-156F4FAE3628}"/>
              </a:ext>
            </a:extLst>
          </p:cNvPr>
          <p:cNvSpPr>
            <a:spLocks noGrp="1"/>
          </p:cNvSpPr>
          <p:nvPr>
            <p:ph type="title"/>
          </p:nvPr>
        </p:nvSpPr>
        <p:spPr>
          <a:xfrm>
            <a:off x="1642729" y="1778107"/>
            <a:ext cx="6598575" cy="1785492"/>
          </a:xfrm>
          <a:prstGeom prst="rect">
            <a:avLst/>
          </a:prstGeom>
        </p:spPr>
        <p:txBody>
          <a:bodyPr anchor="b"/>
          <a:lstStyle>
            <a:lvl1pPr>
              <a:defRPr sz="6000" b="1">
                <a:solidFill>
                  <a:srgbClr val="192846"/>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686248EE-B2B9-4026-91FC-ED36E3419A90}"/>
              </a:ext>
            </a:extLst>
          </p:cNvPr>
          <p:cNvSpPr>
            <a:spLocks noGrp="1"/>
          </p:cNvSpPr>
          <p:nvPr>
            <p:ph type="body" idx="1"/>
          </p:nvPr>
        </p:nvSpPr>
        <p:spPr>
          <a:xfrm>
            <a:off x="1642730" y="4304160"/>
            <a:ext cx="6598574" cy="131042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numéro de diapositive 5">
            <a:extLst>
              <a:ext uri="{FF2B5EF4-FFF2-40B4-BE49-F238E27FC236}">
                <a16:creationId xmlns:a16="http://schemas.microsoft.com/office/drawing/2014/main" id="{340EBD26-060A-4B83-81B3-979E788E4313}"/>
              </a:ext>
            </a:extLst>
          </p:cNvPr>
          <p:cNvSpPr>
            <a:spLocks noGrp="1"/>
          </p:cNvSpPr>
          <p:nvPr>
            <p:ph type="sldNum" sz="quarter" idx="12"/>
          </p:nvPr>
        </p:nvSpPr>
        <p:spPr/>
        <p:txBody>
          <a:bodyPr/>
          <a:lstStyle/>
          <a:p>
            <a:fld id="{3CBAF077-D850-40BE-91C7-43451C64B400}" type="slidenum">
              <a:rPr lang="fr-FR" smtClean="0"/>
              <a:pPr/>
              <a:t>‹N°›</a:t>
            </a:fld>
            <a:endParaRPr lang="fr-FR"/>
          </a:p>
        </p:txBody>
      </p:sp>
      <p:graphicFrame>
        <p:nvGraphicFramePr>
          <p:cNvPr id="7" name="Tableau 6">
            <a:extLst>
              <a:ext uri="{FF2B5EF4-FFF2-40B4-BE49-F238E27FC236}">
                <a16:creationId xmlns:a16="http://schemas.microsoft.com/office/drawing/2014/main" id="{E5067B13-F290-4768-9CD5-8143BFE2F2ED}"/>
              </a:ext>
            </a:extLst>
          </p:cNvPr>
          <p:cNvGraphicFramePr>
            <a:graphicFrameLocks noGrp="1"/>
          </p:cNvGraphicFramePr>
          <p:nvPr userDrawn="1">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8" name="Image 7" descr="C:\Users\barneoudy\Desktop\Personnel\Basket\Photos\bbc_logo_couleurs.png">
            <a:extLst>
              <a:ext uri="{FF2B5EF4-FFF2-40B4-BE49-F238E27FC236}">
                <a16:creationId xmlns:a16="http://schemas.microsoft.com/office/drawing/2014/main" id="{C5FFE68A-8F3B-4290-9728-2B99FFA0EC4A}"/>
              </a:ext>
            </a:extLst>
          </p:cNvPr>
          <p:cNvPicPr/>
          <p:nvPr userDrawn="1"/>
        </p:nvPicPr>
        <p:blipFill>
          <a:blip r:embed="rId2" cstate="print"/>
          <a:stretch>
            <a:fillRect/>
          </a:stretch>
        </p:blipFill>
        <p:spPr bwMode="auto">
          <a:xfrm>
            <a:off x="542597" y="2589472"/>
            <a:ext cx="813207" cy="1145361"/>
          </a:xfrm>
          <a:prstGeom prst="rect">
            <a:avLst/>
          </a:prstGeom>
          <a:noFill/>
          <a:ln w="9525">
            <a:noFill/>
            <a:miter lim="800000"/>
            <a:headEnd/>
            <a:tailEnd/>
          </a:ln>
        </p:spPr>
      </p:pic>
      <p:sp>
        <p:nvSpPr>
          <p:cNvPr id="18" name="Espace réservé du pied de page 4">
            <a:extLst>
              <a:ext uri="{FF2B5EF4-FFF2-40B4-BE49-F238E27FC236}">
                <a16:creationId xmlns:a16="http://schemas.microsoft.com/office/drawing/2014/main" id="{E4C97914-AF2A-405B-B72A-0761533B43D0}"/>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pic>
        <p:nvPicPr>
          <p:cNvPr id="9" name="Picture 2" descr="C:\Users\barneoudy\Desktop\Personnel\Basket\Modèles\Silhouette-4.png">
            <a:extLst>
              <a:ext uri="{FF2B5EF4-FFF2-40B4-BE49-F238E27FC236}">
                <a16:creationId xmlns:a16="http://schemas.microsoft.com/office/drawing/2014/main" id="{93406044-C3D9-454B-B21D-3FACE637E2EA}"/>
              </a:ext>
            </a:extLst>
          </p:cNvPr>
          <p:cNvPicPr>
            <a:picLocks noChangeAspect="1" noChangeArrowheads="1"/>
          </p:cNvPicPr>
          <p:nvPr userDrawn="1"/>
        </p:nvPicPr>
        <p:blipFill>
          <a:blip r:embed="rId3" cstate="print"/>
          <a:stretch>
            <a:fillRect/>
          </a:stretch>
        </p:blipFill>
        <p:spPr bwMode="auto">
          <a:xfrm>
            <a:off x="8565052" y="354992"/>
            <a:ext cx="2571599" cy="6084028"/>
          </a:xfrm>
          <a:prstGeom prst="rect">
            <a:avLst/>
          </a:prstGeom>
          <a:noFill/>
        </p:spPr>
      </p:pic>
    </p:spTree>
    <p:extLst>
      <p:ext uri="{BB962C8B-B14F-4D97-AF65-F5344CB8AC3E}">
        <p14:creationId xmlns:p14="http://schemas.microsoft.com/office/powerpoint/2010/main" val="113825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625E3-66A0-422D-B492-156F4FAE3628}"/>
              </a:ext>
            </a:extLst>
          </p:cNvPr>
          <p:cNvSpPr>
            <a:spLocks noGrp="1"/>
          </p:cNvSpPr>
          <p:nvPr>
            <p:ph type="title"/>
          </p:nvPr>
        </p:nvSpPr>
        <p:spPr>
          <a:xfrm>
            <a:off x="1642729" y="1778107"/>
            <a:ext cx="6598575" cy="1785492"/>
          </a:xfrm>
          <a:prstGeom prst="rect">
            <a:avLst/>
          </a:prstGeom>
        </p:spPr>
        <p:txBody>
          <a:bodyPr anchor="b"/>
          <a:lstStyle>
            <a:lvl1pPr>
              <a:defRPr sz="6000" b="1">
                <a:solidFill>
                  <a:srgbClr val="192846"/>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686248EE-B2B9-4026-91FC-ED36E3419A90}"/>
              </a:ext>
            </a:extLst>
          </p:cNvPr>
          <p:cNvSpPr>
            <a:spLocks noGrp="1"/>
          </p:cNvSpPr>
          <p:nvPr>
            <p:ph type="body" idx="1"/>
          </p:nvPr>
        </p:nvSpPr>
        <p:spPr>
          <a:xfrm>
            <a:off x="1642730" y="4304160"/>
            <a:ext cx="6598574" cy="131042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numéro de diapositive 5">
            <a:extLst>
              <a:ext uri="{FF2B5EF4-FFF2-40B4-BE49-F238E27FC236}">
                <a16:creationId xmlns:a16="http://schemas.microsoft.com/office/drawing/2014/main" id="{340EBD26-060A-4B83-81B3-979E788E4313}"/>
              </a:ext>
            </a:extLst>
          </p:cNvPr>
          <p:cNvSpPr>
            <a:spLocks noGrp="1"/>
          </p:cNvSpPr>
          <p:nvPr>
            <p:ph type="sldNum" sz="quarter" idx="12"/>
          </p:nvPr>
        </p:nvSpPr>
        <p:spPr/>
        <p:txBody>
          <a:bodyPr/>
          <a:lstStyle/>
          <a:p>
            <a:fld id="{3CBAF077-D850-40BE-91C7-43451C64B400}" type="slidenum">
              <a:rPr lang="fr-FR" smtClean="0"/>
              <a:pPr/>
              <a:t>‹N°›</a:t>
            </a:fld>
            <a:endParaRPr lang="fr-FR"/>
          </a:p>
        </p:txBody>
      </p:sp>
      <p:graphicFrame>
        <p:nvGraphicFramePr>
          <p:cNvPr id="7" name="Tableau 6">
            <a:extLst>
              <a:ext uri="{FF2B5EF4-FFF2-40B4-BE49-F238E27FC236}">
                <a16:creationId xmlns:a16="http://schemas.microsoft.com/office/drawing/2014/main" id="{E5067B13-F290-4768-9CD5-8143BFE2F2ED}"/>
              </a:ext>
            </a:extLst>
          </p:cNvPr>
          <p:cNvGraphicFramePr>
            <a:graphicFrameLocks noGrp="1"/>
          </p:cNvGraphicFramePr>
          <p:nvPr userDrawn="1">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8" name="Image 7" descr="C:\Users\barneoudy\Desktop\Personnel\Basket\Photos\bbc_logo_couleurs.png">
            <a:extLst>
              <a:ext uri="{FF2B5EF4-FFF2-40B4-BE49-F238E27FC236}">
                <a16:creationId xmlns:a16="http://schemas.microsoft.com/office/drawing/2014/main" id="{C5FFE68A-8F3B-4290-9728-2B99FFA0EC4A}"/>
              </a:ext>
            </a:extLst>
          </p:cNvPr>
          <p:cNvPicPr/>
          <p:nvPr userDrawn="1"/>
        </p:nvPicPr>
        <p:blipFill>
          <a:blip r:embed="rId2" cstate="print"/>
          <a:stretch>
            <a:fillRect/>
          </a:stretch>
        </p:blipFill>
        <p:spPr bwMode="auto">
          <a:xfrm>
            <a:off x="542597" y="2589472"/>
            <a:ext cx="813207" cy="1145361"/>
          </a:xfrm>
          <a:prstGeom prst="rect">
            <a:avLst/>
          </a:prstGeom>
          <a:noFill/>
          <a:ln w="9525">
            <a:noFill/>
            <a:miter lim="800000"/>
            <a:headEnd/>
            <a:tailEnd/>
          </a:ln>
        </p:spPr>
      </p:pic>
      <p:sp>
        <p:nvSpPr>
          <p:cNvPr id="18" name="Espace réservé du pied de page 4">
            <a:extLst>
              <a:ext uri="{FF2B5EF4-FFF2-40B4-BE49-F238E27FC236}">
                <a16:creationId xmlns:a16="http://schemas.microsoft.com/office/drawing/2014/main" id="{E4C97914-AF2A-405B-B72A-0761533B43D0}"/>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396828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916F2-FDCC-4EF1-82D9-6901962D9537}"/>
              </a:ext>
            </a:extLst>
          </p:cNvPr>
          <p:cNvSpPr>
            <a:spLocks noGrp="1"/>
          </p:cNvSpPr>
          <p:nvPr>
            <p:ph type="title"/>
          </p:nvPr>
        </p:nvSpPr>
        <p:spPr>
          <a:xfrm>
            <a:off x="2085174" y="365125"/>
            <a:ext cx="9268626" cy="1325563"/>
          </a:xfrm>
          <a:prstGeom prst="rect">
            <a:avLst/>
          </a:prstGeom>
        </p:spPr>
        <p:txBody>
          <a:bodyPr/>
          <a:lstStyle>
            <a:lvl1pPr>
              <a:defRPr b="1">
                <a:solidFill>
                  <a:srgbClr val="192846"/>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8BC884D-2C85-4FC8-B906-F774358EF14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7C262B6-EDB9-476B-A40E-C56CD69DC3C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19D57F64-639B-4236-9093-27236DEC0073}"/>
              </a:ext>
            </a:extLst>
          </p:cNvPr>
          <p:cNvSpPr>
            <a:spLocks noGrp="1"/>
          </p:cNvSpPr>
          <p:nvPr>
            <p:ph type="sldNum" sz="quarter" idx="12"/>
          </p:nvPr>
        </p:nvSpPr>
        <p:spPr/>
        <p:txBody>
          <a:bodyPr/>
          <a:lstStyle/>
          <a:p>
            <a:fld id="{3CBAF077-D850-40BE-91C7-43451C64B400}" type="slidenum">
              <a:rPr lang="fr-FR" smtClean="0"/>
              <a:pPr/>
              <a:t>‹N°›</a:t>
            </a:fld>
            <a:endParaRPr lang="fr-FR"/>
          </a:p>
        </p:txBody>
      </p:sp>
      <p:pic>
        <p:nvPicPr>
          <p:cNvPr id="8" name="Image 7" descr="C:\Users\barneoudy\Desktop\Personnel\Basket\Photos\bbc_logo_couleurs.png">
            <a:extLst>
              <a:ext uri="{FF2B5EF4-FFF2-40B4-BE49-F238E27FC236}">
                <a16:creationId xmlns:a16="http://schemas.microsoft.com/office/drawing/2014/main" id="{F7D6A5E2-A2EB-43F1-B87C-E2CF2ECF2767}"/>
              </a:ext>
            </a:extLst>
          </p:cNvPr>
          <p:cNvPicPr/>
          <p:nvPr userDrawn="1"/>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9" name="Tableau 8">
            <a:extLst>
              <a:ext uri="{FF2B5EF4-FFF2-40B4-BE49-F238E27FC236}">
                <a16:creationId xmlns:a16="http://schemas.microsoft.com/office/drawing/2014/main" id="{95AB7CF0-775A-4BF9-964F-6E909CD58AAF}"/>
              </a:ext>
            </a:extLst>
          </p:cNvPr>
          <p:cNvGraphicFramePr>
            <a:graphicFrameLocks noGrp="1"/>
          </p:cNvGraphicFramePr>
          <p:nvPr userDrawn="1">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21" name="Espace réservé du pied de page 4">
            <a:extLst>
              <a:ext uri="{FF2B5EF4-FFF2-40B4-BE49-F238E27FC236}">
                <a16:creationId xmlns:a16="http://schemas.microsoft.com/office/drawing/2014/main" id="{93F7C94F-D577-4F93-8F41-92C6760831F1}"/>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54571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177CECB-233E-4508-A5C9-EBB6CB2E2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EE6D4D0-F596-41AC-B4EE-C398F66F3EB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4E548EE-5709-439A-91F8-DAE815F6B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1857D55-936A-4930-9CD4-7C5526A15E7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descr="C:\Users\barneoudy\Desktop\Personnel\Basket\Photos\bbc_logo_couleurs.png">
            <a:extLst>
              <a:ext uri="{FF2B5EF4-FFF2-40B4-BE49-F238E27FC236}">
                <a16:creationId xmlns:a16="http://schemas.microsoft.com/office/drawing/2014/main" id="{4FE8E49E-5B12-4428-8A41-6FC135110F1F}"/>
              </a:ext>
            </a:extLst>
          </p:cNvPr>
          <p:cNvPicPr/>
          <p:nvPr userDrawn="1"/>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11" name="Tableau 10">
            <a:extLst>
              <a:ext uri="{FF2B5EF4-FFF2-40B4-BE49-F238E27FC236}">
                <a16:creationId xmlns:a16="http://schemas.microsoft.com/office/drawing/2014/main" id="{3E30AF64-8023-46D5-88B8-1ACA8A83E00A}"/>
              </a:ext>
            </a:extLst>
          </p:cNvPr>
          <p:cNvGraphicFramePr>
            <a:graphicFrameLocks noGrp="1"/>
          </p:cNvGraphicFramePr>
          <p:nvPr userDrawn="1">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12" name="Titre 1">
            <a:extLst>
              <a:ext uri="{FF2B5EF4-FFF2-40B4-BE49-F238E27FC236}">
                <a16:creationId xmlns:a16="http://schemas.microsoft.com/office/drawing/2014/main" id="{17254FCD-5343-49CB-A461-6FE7F015D2FB}"/>
              </a:ext>
            </a:extLst>
          </p:cNvPr>
          <p:cNvSpPr>
            <a:spLocks noGrp="1"/>
          </p:cNvSpPr>
          <p:nvPr>
            <p:ph type="title"/>
          </p:nvPr>
        </p:nvSpPr>
        <p:spPr>
          <a:xfrm>
            <a:off x="2085174" y="365125"/>
            <a:ext cx="9268626" cy="1325563"/>
          </a:xfrm>
          <a:prstGeom prst="rect">
            <a:avLst/>
          </a:prstGeom>
        </p:spPr>
        <p:txBody>
          <a:bodyPr/>
          <a:lstStyle>
            <a:lvl1pPr>
              <a:defRPr b="1">
                <a:solidFill>
                  <a:srgbClr val="192846"/>
                </a:solidFill>
              </a:defRPr>
            </a:lvl1pPr>
          </a:lstStyle>
          <a:p>
            <a:r>
              <a:rPr lang="fr-FR" dirty="0"/>
              <a:t>Modifiez le style du titre</a:t>
            </a:r>
          </a:p>
        </p:txBody>
      </p:sp>
      <p:sp>
        <p:nvSpPr>
          <p:cNvPr id="13" name="Espace réservé du numéro de diapositive 6">
            <a:extLst>
              <a:ext uri="{FF2B5EF4-FFF2-40B4-BE49-F238E27FC236}">
                <a16:creationId xmlns:a16="http://schemas.microsoft.com/office/drawing/2014/main" id="{0502A534-D798-4076-AB8D-3C59BF2ED9A4}"/>
              </a:ext>
            </a:extLst>
          </p:cNvPr>
          <p:cNvSpPr>
            <a:spLocks noGrp="1"/>
          </p:cNvSpPr>
          <p:nvPr>
            <p:ph type="sldNum" sz="quarter" idx="12"/>
          </p:nvPr>
        </p:nvSpPr>
        <p:spPr>
          <a:xfrm>
            <a:off x="8610600" y="6356350"/>
            <a:ext cx="2743200" cy="365125"/>
          </a:xfrm>
        </p:spPr>
        <p:txBody>
          <a:bodyPr/>
          <a:lstStyle/>
          <a:p>
            <a:fld id="{3CBAF077-D850-40BE-91C7-43451C64B400}" type="slidenum">
              <a:rPr lang="fr-FR" smtClean="0"/>
              <a:pPr/>
              <a:t>‹N°›</a:t>
            </a:fld>
            <a:endParaRPr lang="fr-FR"/>
          </a:p>
        </p:txBody>
      </p:sp>
      <p:sp>
        <p:nvSpPr>
          <p:cNvPr id="14" name="Espace réservé du pied de page 4">
            <a:extLst>
              <a:ext uri="{FF2B5EF4-FFF2-40B4-BE49-F238E27FC236}">
                <a16:creationId xmlns:a16="http://schemas.microsoft.com/office/drawing/2014/main" id="{726A4D21-7540-4501-A661-5129712297CF}"/>
              </a:ext>
            </a:extLst>
          </p:cNvPr>
          <p:cNvSpPr>
            <a:spLocks noGrp="1"/>
          </p:cNvSpPr>
          <p:nvPr>
            <p:ph type="ftr" sz="quarter" idx="11"/>
          </p:nvPr>
        </p:nvSpPr>
        <p:spPr>
          <a:xfrm>
            <a:off x="838200" y="6356349"/>
            <a:ext cx="4114800" cy="365125"/>
          </a:xfrm>
          <a:prstGeom prst="rect">
            <a:avLst/>
          </a:prstGeom>
        </p:spPr>
        <p:txBody>
          <a:bodyPr/>
          <a:lstStyle>
            <a:lvl1pPr algn="l">
              <a:defRPr/>
            </a:lvl1pPr>
          </a:lstStyle>
          <a:p>
            <a:r>
              <a:rPr lang="fr-FR"/>
              <a:t>Beaujoire Basket Club @2019</a:t>
            </a:r>
          </a:p>
        </p:txBody>
      </p:sp>
    </p:spTree>
    <p:extLst>
      <p:ext uri="{BB962C8B-B14F-4D97-AF65-F5344CB8AC3E}">
        <p14:creationId xmlns:p14="http://schemas.microsoft.com/office/powerpoint/2010/main" val="428751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4022A4-046C-45F1-AAC3-A04D6052A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C15FC3F-C213-4722-8795-FB3359B7D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9121B6F9-BE62-4756-80CF-E33239DE399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Beaujoire Basket Club @2019</a:t>
            </a:r>
          </a:p>
        </p:txBody>
      </p:sp>
      <p:sp>
        <p:nvSpPr>
          <p:cNvPr id="6" name="Espace réservé du numéro de diapositive 5">
            <a:extLst>
              <a:ext uri="{FF2B5EF4-FFF2-40B4-BE49-F238E27FC236}">
                <a16:creationId xmlns:a16="http://schemas.microsoft.com/office/drawing/2014/main" id="{AF33BD46-9E0A-417A-B42F-24D338CD5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AF077-D850-40BE-91C7-43451C64B400}" type="slidenum">
              <a:rPr lang="fr-FR" smtClean="0"/>
              <a:pPr/>
              <a:t>‹N°›</a:t>
            </a:fld>
            <a:endParaRPr lang="fr-FR"/>
          </a:p>
        </p:txBody>
      </p:sp>
    </p:spTree>
    <p:extLst>
      <p:ext uri="{BB962C8B-B14F-4D97-AF65-F5344CB8AC3E}">
        <p14:creationId xmlns:p14="http://schemas.microsoft.com/office/powerpoint/2010/main" val="376208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aujoirebc.fr/"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Fond_logo.png"/>
          <p:cNvPicPr>
            <a:picLocks noChangeAspect="1"/>
          </p:cNvPicPr>
          <p:nvPr/>
        </p:nvPicPr>
        <p:blipFill>
          <a:blip r:embed="rId2" cstate="print"/>
          <a:stretch>
            <a:fillRect/>
          </a:stretch>
        </p:blipFill>
        <p:spPr>
          <a:xfrm>
            <a:off x="5505736" y="379563"/>
            <a:ext cx="1200282" cy="1692000"/>
          </a:xfrm>
          <a:prstGeom prst="rect">
            <a:avLst/>
          </a:prstGeom>
        </p:spPr>
      </p:pic>
      <p:sp>
        <p:nvSpPr>
          <p:cNvPr id="2" name="Titre 1">
            <a:extLst>
              <a:ext uri="{FF2B5EF4-FFF2-40B4-BE49-F238E27FC236}">
                <a16:creationId xmlns:a16="http://schemas.microsoft.com/office/drawing/2014/main" id="{D59221D4-5403-46D4-9BBB-D638B4E79419}"/>
              </a:ext>
            </a:extLst>
          </p:cNvPr>
          <p:cNvSpPr>
            <a:spLocks noGrp="1"/>
          </p:cNvSpPr>
          <p:nvPr>
            <p:ph type="ctrTitle"/>
          </p:nvPr>
        </p:nvSpPr>
        <p:spPr>
          <a:xfrm>
            <a:off x="1038045" y="2061713"/>
            <a:ext cx="10115910" cy="1448249"/>
          </a:xfrm>
        </p:spPr>
        <p:txBody>
          <a:bodyPr>
            <a:normAutofit/>
          </a:bodyPr>
          <a:lstStyle/>
          <a:p>
            <a:r>
              <a:rPr lang="fr-FR" b="1" dirty="0">
                <a:solidFill>
                  <a:srgbClr val="192846"/>
                </a:solidFill>
              </a:rPr>
              <a:t>Bilan sportif de mi-saison</a:t>
            </a:r>
            <a:endParaRPr lang="fr-FR" dirty="0">
              <a:solidFill>
                <a:srgbClr val="192846"/>
              </a:solidFill>
            </a:endParaRPr>
          </a:p>
        </p:txBody>
      </p:sp>
      <p:sp>
        <p:nvSpPr>
          <p:cNvPr id="3" name="Sous-titre 2">
            <a:extLst>
              <a:ext uri="{FF2B5EF4-FFF2-40B4-BE49-F238E27FC236}">
                <a16:creationId xmlns:a16="http://schemas.microsoft.com/office/drawing/2014/main" id="{20B165EC-E804-4375-AFA7-A171823094CC}"/>
              </a:ext>
            </a:extLst>
          </p:cNvPr>
          <p:cNvSpPr>
            <a:spLocks noGrp="1"/>
          </p:cNvSpPr>
          <p:nvPr>
            <p:ph type="subTitle" idx="1"/>
          </p:nvPr>
        </p:nvSpPr>
        <p:spPr/>
        <p:txBody>
          <a:bodyPr/>
          <a:lstStyle/>
          <a:p>
            <a:r>
              <a:rPr lang="fr-FR" dirty="0"/>
              <a:t>Projections saison 2019-2020</a:t>
            </a:r>
          </a:p>
        </p:txBody>
      </p:sp>
      <p:graphicFrame>
        <p:nvGraphicFramePr>
          <p:cNvPr id="9" name="Tableau 8">
            <a:extLst>
              <a:ext uri="{FF2B5EF4-FFF2-40B4-BE49-F238E27FC236}">
                <a16:creationId xmlns:a16="http://schemas.microsoft.com/office/drawing/2014/main" id="{9F21F23F-3839-4DFA-9983-6C93DD540462}"/>
              </a:ext>
            </a:extLst>
          </p:cNvPr>
          <p:cNvGraphicFramePr>
            <a:graphicFrameLocks noGrp="1"/>
          </p:cNvGraphicFramePr>
          <p:nvPr>
            <p:extLst/>
          </p:nvPr>
        </p:nvGraphicFramePr>
        <p:xfrm>
          <a:off x="3209026" y="4407059"/>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10" name="ZoneTexte 9">
            <a:extLst>
              <a:ext uri="{FF2B5EF4-FFF2-40B4-BE49-F238E27FC236}">
                <a16:creationId xmlns:a16="http://schemas.microsoft.com/office/drawing/2014/main" id="{E2FEBA83-72B8-4CF2-AC1E-53B219CABA00}"/>
              </a:ext>
            </a:extLst>
          </p:cNvPr>
          <p:cNvSpPr txBox="1"/>
          <p:nvPr/>
        </p:nvSpPr>
        <p:spPr>
          <a:xfrm>
            <a:off x="362309" y="4986068"/>
            <a:ext cx="3830129" cy="1655762"/>
          </a:xfrm>
          <a:prstGeom prst="rect">
            <a:avLst/>
          </a:prstGeom>
          <a:noFill/>
        </p:spPr>
        <p:txBody>
          <a:bodyPr wrap="square" rtlCol="0">
            <a:spAutoFit/>
          </a:bodyPr>
          <a:lstStyle/>
          <a:p>
            <a:endParaRPr lang="fr-FR" dirty="0"/>
          </a:p>
        </p:txBody>
      </p:sp>
      <p:graphicFrame>
        <p:nvGraphicFramePr>
          <p:cNvPr id="11" name="Tableau 10">
            <a:extLst>
              <a:ext uri="{FF2B5EF4-FFF2-40B4-BE49-F238E27FC236}">
                <a16:creationId xmlns:a16="http://schemas.microsoft.com/office/drawing/2014/main" id="{5C337A56-6E00-4AA5-9DBF-A0C42F01116F}"/>
              </a:ext>
            </a:extLst>
          </p:cNvPr>
          <p:cNvGraphicFramePr>
            <a:graphicFrameLocks noGrp="1"/>
          </p:cNvGraphicFramePr>
          <p:nvPr>
            <p:extLst/>
          </p:nvPr>
        </p:nvGraphicFramePr>
        <p:xfrm>
          <a:off x="362309" y="5451894"/>
          <a:ext cx="2991928" cy="1090987"/>
        </p:xfrm>
        <a:graphic>
          <a:graphicData uri="http://schemas.openxmlformats.org/drawingml/2006/table">
            <a:tbl>
              <a:tblPr>
                <a:tableStyleId>{5C22544A-7EE6-4342-B048-85BDC9FD1C3A}</a:tableStyleId>
              </a:tblPr>
              <a:tblGrid>
                <a:gridCol w="2991928">
                  <a:extLst>
                    <a:ext uri="{9D8B030D-6E8A-4147-A177-3AD203B41FA5}">
                      <a16:colId xmlns:a16="http://schemas.microsoft.com/office/drawing/2014/main" val="4237105412"/>
                    </a:ext>
                  </a:extLst>
                </a:gridCol>
              </a:tblGrid>
              <a:tr h="1090987">
                <a:tc>
                  <a:txBody>
                    <a:bodyPr/>
                    <a:lstStyle/>
                    <a:p>
                      <a:pPr algn="l">
                        <a:spcAft>
                          <a:spcPts val="0"/>
                        </a:spcAft>
                      </a:pPr>
                      <a:r>
                        <a:rPr lang="fr-FR" sz="900" b="1" dirty="0">
                          <a:effectLst/>
                        </a:rPr>
                        <a:t>BEAUJOIRE BASKET CLUB</a:t>
                      </a:r>
                    </a:p>
                    <a:p>
                      <a:pPr algn="l">
                        <a:spcAft>
                          <a:spcPts val="0"/>
                        </a:spcAft>
                      </a:pPr>
                      <a:r>
                        <a:rPr lang="fr-FR" sz="900" dirty="0">
                          <a:effectLst/>
                        </a:rPr>
                        <a:t>7 Rue Marcel et Marie Michel - 44300 Nantes</a:t>
                      </a:r>
                    </a:p>
                    <a:p>
                      <a:pPr algn="l">
                        <a:spcAft>
                          <a:spcPts val="0"/>
                        </a:spcAft>
                      </a:pPr>
                      <a:r>
                        <a:rPr lang="fr-FR" sz="900" dirty="0">
                          <a:effectLst/>
                        </a:rPr>
                        <a:t>Tél : 07 83 42 52 86 </a:t>
                      </a:r>
                    </a:p>
                    <a:p>
                      <a:pPr algn="l">
                        <a:spcAft>
                          <a:spcPts val="0"/>
                        </a:spcAft>
                      </a:pPr>
                      <a:r>
                        <a:rPr lang="fr-FR" sz="900" dirty="0">
                          <a:effectLst/>
                        </a:rPr>
                        <a:t>Mail : secretairebeaujoirebc@gmail.com</a:t>
                      </a:r>
                    </a:p>
                    <a:p>
                      <a:pPr algn="l">
                        <a:spcAft>
                          <a:spcPts val="0"/>
                        </a:spcAft>
                      </a:pPr>
                      <a:r>
                        <a:rPr lang="fr-FR" sz="900" u="sng" dirty="0">
                          <a:effectLst/>
                          <a:hlinkClick r:id="rId3"/>
                        </a:rPr>
                        <a:t>http://www.beaujoirebc.fr/</a:t>
                      </a:r>
                      <a:endParaRPr lang="fr-FR" sz="900" u="sng" dirty="0">
                        <a:effectLst/>
                      </a:endParaRPr>
                    </a:p>
                    <a:p>
                      <a:pPr algn="l">
                        <a:spcAft>
                          <a:spcPts val="0"/>
                        </a:spcAft>
                      </a:pPr>
                      <a:endParaRPr lang="fr-FR" sz="900" u="sng" dirty="0">
                        <a:effectLst/>
                      </a:endParaRPr>
                    </a:p>
                    <a:p>
                      <a:pPr algn="l">
                        <a:spcAft>
                          <a:spcPts val="0"/>
                        </a:spcAft>
                      </a:pPr>
                      <a:r>
                        <a:rPr lang="fr-FR" sz="900" dirty="0">
                          <a:effectLst/>
                        </a:rPr>
                        <a:t>Club affilié à la FFBB n° d’agrément PDL0444104 </a:t>
                      </a:r>
                    </a:p>
                  </a:txBody>
                  <a:tcPr marL="89535" marR="895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25098"/>
                      </a:srgbClr>
                    </a:solidFill>
                  </a:tcPr>
                </a:tc>
                <a:extLst>
                  <a:ext uri="{0D108BD9-81ED-4DB2-BD59-A6C34878D82A}">
                    <a16:rowId xmlns:a16="http://schemas.microsoft.com/office/drawing/2014/main" val="3213249092"/>
                  </a:ext>
                </a:extLst>
              </a:tr>
            </a:tbl>
          </a:graphicData>
        </a:graphic>
      </p:graphicFrame>
      <p:pic>
        <p:nvPicPr>
          <p:cNvPr id="13" name="Image 12">
            <a:extLst>
              <a:ext uri="{FF2B5EF4-FFF2-40B4-BE49-F238E27FC236}">
                <a16:creationId xmlns:a16="http://schemas.microsoft.com/office/drawing/2014/main" id="{A623D5E4-05D7-40D4-AD79-8737B984F445}"/>
              </a:ext>
            </a:extLst>
          </p:cNvPr>
          <p:cNvPicPr/>
          <p:nvPr/>
        </p:nvPicPr>
        <p:blipFill>
          <a:blip r:embed="rId4" cstate="print"/>
          <a:stretch>
            <a:fillRect/>
          </a:stretch>
        </p:blipFill>
        <p:spPr bwMode="auto">
          <a:xfrm>
            <a:off x="11166751" y="5469755"/>
            <a:ext cx="662940" cy="960120"/>
          </a:xfrm>
          <a:prstGeom prst="rect">
            <a:avLst/>
          </a:prstGeom>
        </p:spPr>
      </p:pic>
      <p:pic>
        <p:nvPicPr>
          <p:cNvPr id="14" name="Image5">
            <a:extLst>
              <a:ext uri="{FF2B5EF4-FFF2-40B4-BE49-F238E27FC236}">
                <a16:creationId xmlns:a16="http://schemas.microsoft.com/office/drawing/2014/main" id="{69A2F994-3D32-46D4-9D8A-CEF26B78F80E}"/>
              </a:ext>
            </a:extLst>
          </p:cNvPr>
          <p:cNvPicPr/>
          <p:nvPr/>
        </p:nvPicPr>
        <p:blipFill>
          <a:blip r:embed="rId5" cstate="print"/>
          <a:stretch>
            <a:fillRect/>
          </a:stretch>
        </p:blipFill>
        <p:spPr bwMode="auto">
          <a:xfrm>
            <a:off x="10025656" y="5568815"/>
            <a:ext cx="925830" cy="739140"/>
          </a:xfrm>
          <a:prstGeom prst="rect">
            <a:avLst/>
          </a:prstGeom>
        </p:spPr>
      </p:pic>
    </p:spTree>
    <p:extLst>
      <p:ext uri="{BB962C8B-B14F-4D97-AF65-F5344CB8AC3E}">
        <p14:creationId xmlns:p14="http://schemas.microsoft.com/office/powerpoint/2010/main" val="354467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0B9A-3419-4AED-AA8E-D227D8A3D77C}"/>
              </a:ext>
            </a:extLst>
          </p:cNvPr>
          <p:cNvSpPr>
            <a:spLocks noGrp="1"/>
          </p:cNvSpPr>
          <p:nvPr>
            <p:ph type="title"/>
          </p:nvPr>
        </p:nvSpPr>
        <p:spPr>
          <a:xfrm>
            <a:off x="2096218" y="365125"/>
            <a:ext cx="9257581" cy="1325563"/>
          </a:xfrm>
        </p:spPr>
        <p:txBody>
          <a:bodyPr/>
          <a:lstStyle/>
          <a:p>
            <a:r>
              <a:rPr lang="fr-FR" b="1" dirty="0">
                <a:solidFill>
                  <a:srgbClr val="192846"/>
                </a:solidFill>
              </a:rPr>
              <a:t>Objectifs</a:t>
            </a:r>
          </a:p>
        </p:txBody>
      </p:sp>
      <p:sp>
        <p:nvSpPr>
          <p:cNvPr id="7" name="Espace réservé du contenu 6">
            <a:extLst>
              <a:ext uri="{FF2B5EF4-FFF2-40B4-BE49-F238E27FC236}">
                <a16:creationId xmlns:a16="http://schemas.microsoft.com/office/drawing/2014/main" id="{63CDE861-F508-431C-8281-E478F614A20E}"/>
              </a:ext>
            </a:extLst>
          </p:cNvPr>
          <p:cNvSpPr>
            <a:spLocks noGrp="1"/>
          </p:cNvSpPr>
          <p:nvPr>
            <p:ph idx="1"/>
          </p:nvPr>
        </p:nvSpPr>
        <p:spPr>
          <a:xfrm>
            <a:off x="838200" y="2144805"/>
            <a:ext cx="10515600" cy="4348070"/>
          </a:xfrm>
        </p:spPr>
        <p:txBody>
          <a:bodyPr>
            <a:normAutofit/>
          </a:bodyPr>
          <a:lstStyle/>
          <a:p>
            <a:r>
              <a:rPr lang="fr-FR" sz="2400" dirty="0"/>
              <a:t>Poursuivre la dynamique entreprise, notamment au niveau des stagiaires et des bénévoles.</a:t>
            </a:r>
          </a:p>
          <a:p>
            <a:r>
              <a:rPr lang="fr-FR" sz="2400" dirty="0"/>
              <a:t>Régler les derniers défauts d’encadrement (portable, comportement…)</a:t>
            </a:r>
          </a:p>
          <a:p>
            <a:r>
              <a:rPr lang="fr-FR" sz="2400" dirty="0"/>
              <a:t>Développer nos liens avec les QPV</a:t>
            </a:r>
          </a:p>
        </p:txBody>
      </p:sp>
      <p:pic>
        <p:nvPicPr>
          <p:cNvPr id="4" name="Image 3" descr="C:\Users\barneoudy\Desktop\Personnel\Basket\Photos\bbc_logo_couleurs.png">
            <a:extLst>
              <a:ext uri="{FF2B5EF4-FFF2-40B4-BE49-F238E27FC236}">
                <a16:creationId xmlns:a16="http://schemas.microsoft.com/office/drawing/2014/main" id="{9EE11B1F-C646-41EB-8444-07F0A1C75102}"/>
              </a:ext>
            </a:extLst>
          </p:cNvPr>
          <p:cNvPicPr/>
          <p:nvPr/>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5" name="Tableau 4">
            <a:extLst>
              <a:ext uri="{FF2B5EF4-FFF2-40B4-BE49-F238E27FC236}">
                <a16:creationId xmlns:a16="http://schemas.microsoft.com/office/drawing/2014/main" id="{BDAD9B7B-757E-4788-B1E1-54C19F5376BF}"/>
              </a:ext>
            </a:extLst>
          </p:cNvPr>
          <p:cNvGraphicFramePr>
            <a:graphicFrameLocks noGrp="1"/>
          </p:cNvGraphicFramePr>
          <p:nvPr>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Tree>
    <p:extLst>
      <p:ext uri="{BB962C8B-B14F-4D97-AF65-F5344CB8AC3E}">
        <p14:creationId xmlns:p14="http://schemas.microsoft.com/office/powerpoint/2010/main" val="6721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C0638-3673-40B3-91A8-2EDB7FD628D6}"/>
              </a:ext>
            </a:extLst>
          </p:cNvPr>
          <p:cNvSpPr>
            <a:spLocks noGrp="1"/>
          </p:cNvSpPr>
          <p:nvPr>
            <p:ph type="title"/>
          </p:nvPr>
        </p:nvSpPr>
        <p:spPr>
          <a:xfrm>
            <a:off x="1642730" y="734954"/>
            <a:ext cx="7716927" cy="2852737"/>
          </a:xfrm>
        </p:spPr>
        <p:txBody>
          <a:bodyPr>
            <a:normAutofit/>
          </a:bodyPr>
          <a:lstStyle/>
          <a:p>
            <a:r>
              <a:rPr lang="fr-FR" sz="6600" b="1" dirty="0">
                <a:solidFill>
                  <a:srgbClr val="192846"/>
                </a:solidFill>
              </a:rPr>
              <a:t>Et aussi</a:t>
            </a:r>
          </a:p>
        </p:txBody>
      </p:sp>
      <p:pic>
        <p:nvPicPr>
          <p:cNvPr id="5" name="Image 4" descr="C:\Users\barneoudy\Desktop\Personnel\Basket\Photos\bbc_logo_couleurs.png">
            <a:extLst>
              <a:ext uri="{FF2B5EF4-FFF2-40B4-BE49-F238E27FC236}">
                <a16:creationId xmlns:a16="http://schemas.microsoft.com/office/drawing/2014/main" id="{EA0641CF-C809-475F-BDB5-0A92E0EA8E5D}"/>
              </a:ext>
            </a:extLst>
          </p:cNvPr>
          <p:cNvPicPr/>
          <p:nvPr/>
        </p:nvPicPr>
        <p:blipFill>
          <a:blip r:embed="rId2" cstate="print"/>
          <a:stretch>
            <a:fillRect/>
          </a:stretch>
        </p:blipFill>
        <p:spPr bwMode="auto">
          <a:xfrm>
            <a:off x="542597" y="2589472"/>
            <a:ext cx="813207" cy="1145361"/>
          </a:xfrm>
          <a:prstGeom prst="rect">
            <a:avLst/>
          </a:prstGeom>
          <a:noFill/>
          <a:ln w="9525">
            <a:noFill/>
            <a:miter lim="800000"/>
            <a:headEnd/>
            <a:tailEnd/>
          </a:ln>
        </p:spPr>
      </p:pic>
      <p:graphicFrame>
        <p:nvGraphicFramePr>
          <p:cNvPr id="7" name="Tableau 6">
            <a:extLst>
              <a:ext uri="{FF2B5EF4-FFF2-40B4-BE49-F238E27FC236}">
                <a16:creationId xmlns:a16="http://schemas.microsoft.com/office/drawing/2014/main" id="{2589599D-0C51-4B8E-AEB5-8E35CBCD4635}"/>
              </a:ext>
            </a:extLst>
          </p:cNvPr>
          <p:cNvGraphicFramePr>
            <a:graphicFrameLocks noGrp="1"/>
          </p:cNvGraphicFramePr>
          <p:nvPr>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1028" name="Picture 4" descr="C:\Users\barneoudy\Desktop\Personnel\Basket\Modèles\Silhouette-3.png"/>
          <p:cNvPicPr>
            <a:picLocks noChangeAspect="1" noChangeArrowheads="1"/>
          </p:cNvPicPr>
          <p:nvPr/>
        </p:nvPicPr>
        <p:blipFill>
          <a:blip r:embed="rId3" cstate="print"/>
          <a:srcRect/>
          <a:stretch>
            <a:fillRect/>
          </a:stretch>
        </p:blipFill>
        <p:spPr bwMode="auto">
          <a:xfrm>
            <a:off x="8572320" y="742770"/>
            <a:ext cx="3111500" cy="5346700"/>
          </a:xfrm>
          <a:prstGeom prst="rect">
            <a:avLst/>
          </a:prstGeom>
          <a:noFill/>
        </p:spPr>
      </p:pic>
    </p:spTree>
    <p:extLst>
      <p:ext uri="{BB962C8B-B14F-4D97-AF65-F5344CB8AC3E}">
        <p14:creationId xmlns:p14="http://schemas.microsoft.com/office/powerpoint/2010/main" val="288447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0B9A-3419-4AED-AA8E-D227D8A3D77C}"/>
              </a:ext>
            </a:extLst>
          </p:cNvPr>
          <p:cNvSpPr>
            <a:spLocks noGrp="1"/>
          </p:cNvSpPr>
          <p:nvPr>
            <p:ph type="title"/>
          </p:nvPr>
        </p:nvSpPr>
        <p:spPr>
          <a:xfrm>
            <a:off x="2096218" y="365125"/>
            <a:ext cx="9257581" cy="1325563"/>
          </a:xfrm>
        </p:spPr>
        <p:txBody>
          <a:bodyPr/>
          <a:lstStyle/>
          <a:p>
            <a:r>
              <a:rPr lang="fr-FR" b="1" dirty="0">
                <a:solidFill>
                  <a:srgbClr val="192846"/>
                </a:solidFill>
              </a:rPr>
              <a:t>Autres dispositifs</a:t>
            </a:r>
          </a:p>
        </p:txBody>
      </p:sp>
      <p:sp>
        <p:nvSpPr>
          <p:cNvPr id="7" name="Espace réservé du contenu 6">
            <a:extLst>
              <a:ext uri="{FF2B5EF4-FFF2-40B4-BE49-F238E27FC236}">
                <a16:creationId xmlns:a16="http://schemas.microsoft.com/office/drawing/2014/main" id="{63CDE861-F508-431C-8281-E478F614A20E}"/>
              </a:ext>
            </a:extLst>
          </p:cNvPr>
          <p:cNvSpPr>
            <a:spLocks noGrp="1"/>
          </p:cNvSpPr>
          <p:nvPr>
            <p:ph idx="1"/>
          </p:nvPr>
        </p:nvSpPr>
        <p:spPr>
          <a:xfrm>
            <a:off x="838200" y="2144805"/>
            <a:ext cx="10515600" cy="1325563"/>
          </a:xfrm>
        </p:spPr>
        <p:txBody>
          <a:bodyPr>
            <a:normAutofit/>
          </a:bodyPr>
          <a:lstStyle/>
          <a:p>
            <a:r>
              <a:rPr lang="fr-FR" sz="2400" dirty="0"/>
              <a:t>Autres dispositifs qui seront mis en place (ou à favoriser) à partir de la saison prochaine ou en cours de saison (3x3, Basket santé, basket inclusif, basket entreprise)</a:t>
            </a:r>
          </a:p>
        </p:txBody>
      </p:sp>
      <p:pic>
        <p:nvPicPr>
          <p:cNvPr id="4" name="Image 3" descr="C:\Users\barneoudy\Desktop\Personnel\Basket\Photos\bbc_logo_couleurs.png">
            <a:extLst>
              <a:ext uri="{FF2B5EF4-FFF2-40B4-BE49-F238E27FC236}">
                <a16:creationId xmlns:a16="http://schemas.microsoft.com/office/drawing/2014/main" id="{9EE11B1F-C646-41EB-8444-07F0A1C75102}"/>
              </a:ext>
            </a:extLst>
          </p:cNvPr>
          <p:cNvPicPr/>
          <p:nvPr/>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5" name="Tableau 4">
            <a:extLst>
              <a:ext uri="{FF2B5EF4-FFF2-40B4-BE49-F238E27FC236}">
                <a16:creationId xmlns:a16="http://schemas.microsoft.com/office/drawing/2014/main" id="{BDAD9B7B-757E-4788-B1E1-54C19F5376BF}"/>
              </a:ext>
            </a:extLst>
          </p:cNvPr>
          <p:cNvGraphicFramePr>
            <a:graphicFrameLocks noGrp="1"/>
          </p:cNvGraphicFramePr>
          <p:nvPr>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6" name="Picture 2" descr="Image associÃ©e">
            <a:extLst>
              <a:ext uri="{FF2B5EF4-FFF2-40B4-BE49-F238E27FC236}">
                <a16:creationId xmlns:a16="http://schemas.microsoft.com/office/drawing/2014/main" id="{5B30B7A7-21C7-47D5-8D83-A8DDC2A5E5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3320" y="3635375"/>
            <a:ext cx="2209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associÃ©e">
            <a:extLst>
              <a:ext uri="{FF2B5EF4-FFF2-40B4-BE49-F238E27FC236}">
                <a16:creationId xmlns:a16="http://schemas.microsoft.com/office/drawing/2014/main" id="{C72E26B4-BAB2-4930-BC4A-6FAB7E8C551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05" r="22287"/>
          <a:stretch/>
        </p:blipFill>
        <p:spPr bwMode="auto">
          <a:xfrm>
            <a:off x="5039550" y="3635375"/>
            <a:ext cx="2112899"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C8B06B57-E998-4811-BA75-0801DA1994C7}"/>
              </a:ext>
            </a:extLst>
          </p:cNvPr>
          <p:cNvPicPr>
            <a:picLocks noChangeAspect="1"/>
          </p:cNvPicPr>
          <p:nvPr/>
        </p:nvPicPr>
        <p:blipFill>
          <a:blip r:embed="rId5" cstate="print"/>
          <a:stretch>
            <a:fillRect/>
          </a:stretch>
        </p:blipFill>
        <p:spPr>
          <a:xfrm>
            <a:off x="8298593" y="3741286"/>
            <a:ext cx="3055206" cy="2645678"/>
          </a:xfrm>
          <a:prstGeom prst="rect">
            <a:avLst/>
          </a:prstGeom>
          <a:ln w="3175">
            <a:solidFill>
              <a:srgbClr val="192846"/>
            </a:solidFill>
          </a:ln>
        </p:spPr>
      </p:pic>
    </p:spTree>
    <p:extLst>
      <p:ext uri="{BB962C8B-B14F-4D97-AF65-F5344CB8AC3E}">
        <p14:creationId xmlns:p14="http://schemas.microsoft.com/office/powerpoint/2010/main" val="374330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C0638-3673-40B3-91A8-2EDB7FD628D6}"/>
              </a:ext>
            </a:extLst>
          </p:cNvPr>
          <p:cNvSpPr>
            <a:spLocks noGrp="1"/>
          </p:cNvSpPr>
          <p:nvPr>
            <p:ph type="title"/>
          </p:nvPr>
        </p:nvSpPr>
        <p:spPr/>
        <p:txBody>
          <a:bodyPr>
            <a:normAutofit/>
          </a:bodyPr>
          <a:lstStyle/>
          <a:p>
            <a:r>
              <a:rPr lang="fr-FR" sz="6600" b="1" dirty="0">
                <a:solidFill>
                  <a:srgbClr val="192846"/>
                </a:solidFill>
              </a:rPr>
              <a:t>Les Jeunes</a:t>
            </a:r>
          </a:p>
        </p:txBody>
      </p:sp>
      <p:sp>
        <p:nvSpPr>
          <p:cNvPr id="4" name="Espace réservé du texte 3">
            <a:extLst>
              <a:ext uri="{FF2B5EF4-FFF2-40B4-BE49-F238E27FC236}">
                <a16:creationId xmlns:a16="http://schemas.microsoft.com/office/drawing/2014/main" id="{2C8A02C6-C378-4645-968D-854509D22E23}"/>
              </a:ext>
            </a:extLst>
          </p:cNvPr>
          <p:cNvSpPr>
            <a:spLocks noGrp="1"/>
          </p:cNvSpPr>
          <p:nvPr>
            <p:ph type="body" idx="1"/>
          </p:nvPr>
        </p:nvSpPr>
        <p:spPr/>
        <p:txBody>
          <a:bodyPr/>
          <a:lstStyle/>
          <a:p>
            <a:endParaRPr lang="fr-FR"/>
          </a:p>
        </p:txBody>
      </p:sp>
      <p:pic>
        <p:nvPicPr>
          <p:cNvPr id="5" name="Image 4" descr="C:\Users\barneoudy\Desktop\Personnel\Basket\Photos\bbc_logo_couleurs.png">
            <a:extLst>
              <a:ext uri="{FF2B5EF4-FFF2-40B4-BE49-F238E27FC236}">
                <a16:creationId xmlns:a16="http://schemas.microsoft.com/office/drawing/2014/main" id="{EA0641CF-C809-475F-BDB5-0A92E0EA8E5D}"/>
              </a:ext>
            </a:extLst>
          </p:cNvPr>
          <p:cNvPicPr/>
          <p:nvPr/>
        </p:nvPicPr>
        <p:blipFill>
          <a:blip r:embed="rId2" cstate="print"/>
          <a:stretch>
            <a:fillRect/>
          </a:stretch>
        </p:blipFill>
        <p:spPr bwMode="auto">
          <a:xfrm>
            <a:off x="542597" y="2589472"/>
            <a:ext cx="813207" cy="1145361"/>
          </a:xfrm>
          <a:prstGeom prst="rect">
            <a:avLst/>
          </a:prstGeom>
          <a:noFill/>
          <a:ln w="9525">
            <a:noFill/>
            <a:miter lim="800000"/>
            <a:headEnd/>
            <a:tailEnd/>
          </a:ln>
        </p:spPr>
      </p:pic>
      <p:graphicFrame>
        <p:nvGraphicFramePr>
          <p:cNvPr id="7" name="Tableau 6">
            <a:extLst>
              <a:ext uri="{FF2B5EF4-FFF2-40B4-BE49-F238E27FC236}">
                <a16:creationId xmlns:a16="http://schemas.microsoft.com/office/drawing/2014/main" id="{2589599D-0C51-4B8E-AEB5-8E35CBCD4635}"/>
              </a:ext>
            </a:extLst>
          </p:cNvPr>
          <p:cNvGraphicFramePr>
            <a:graphicFrameLocks noGrp="1"/>
          </p:cNvGraphicFramePr>
          <p:nvPr>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10" name="Image 9">
            <a:extLst>
              <a:ext uri="{FF2B5EF4-FFF2-40B4-BE49-F238E27FC236}">
                <a16:creationId xmlns:a16="http://schemas.microsoft.com/office/drawing/2014/main" id="{46EEEA61-8465-4BA8-AEE7-F97E7BCBE703}"/>
              </a:ext>
            </a:extLst>
          </p:cNvPr>
          <p:cNvPicPr>
            <a:picLocks noChangeAspect="1"/>
          </p:cNvPicPr>
          <p:nvPr/>
        </p:nvPicPr>
        <p:blipFill>
          <a:blip r:embed="rId3" cstate="print"/>
          <a:stretch>
            <a:fillRect/>
          </a:stretch>
        </p:blipFill>
        <p:spPr>
          <a:xfrm>
            <a:off x="8698174" y="94891"/>
            <a:ext cx="3388263" cy="2135136"/>
          </a:xfrm>
          <a:prstGeom prst="rect">
            <a:avLst/>
          </a:prstGeom>
        </p:spPr>
      </p:pic>
      <p:pic>
        <p:nvPicPr>
          <p:cNvPr id="11" name="Image 10">
            <a:extLst>
              <a:ext uri="{FF2B5EF4-FFF2-40B4-BE49-F238E27FC236}">
                <a16:creationId xmlns:a16="http://schemas.microsoft.com/office/drawing/2014/main" id="{BA1E83DF-5A45-4E6C-8681-C21BABECC480}"/>
              </a:ext>
            </a:extLst>
          </p:cNvPr>
          <p:cNvPicPr>
            <a:picLocks noChangeAspect="1"/>
          </p:cNvPicPr>
          <p:nvPr/>
        </p:nvPicPr>
        <p:blipFill>
          <a:blip r:embed="rId4" cstate="print"/>
          <a:stretch>
            <a:fillRect/>
          </a:stretch>
        </p:blipFill>
        <p:spPr>
          <a:xfrm>
            <a:off x="8980094" y="4433352"/>
            <a:ext cx="3106343" cy="2329758"/>
          </a:xfrm>
          <a:prstGeom prst="rect">
            <a:avLst/>
          </a:prstGeom>
        </p:spPr>
      </p:pic>
      <p:pic>
        <p:nvPicPr>
          <p:cNvPr id="12" name="Image 11">
            <a:extLst>
              <a:ext uri="{FF2B5EF4-FFF2-40B4-BE49-F238E27FC236}">
                <a16:creationId xmlns:a16="http://schemas.microsoft.com/office/drawing/2014/main" id="{3390EA07-A57D-4D99-883B-3D81D94DD0DC}"/>
              </a:ext>
            </a:extLst>
          </p:cNvPr>
          <p:cNvPicPr>
            <a:picLocks noChangeAspect="1"/>
          </p:cNvPicPr>
          <p:nvPr/>
        </p:nvPicPr>
        <p:blipFill>
          <a:blip r:embed="rId5" cstate="print"/>
          <a:stretch>
            <a:fillRect/>
          </a:stretch>
        </p:blipFill>
        <p:spPr>
          <a:xfrm>
            <a:off x="9326847" y="2297914"/>
            <a:ext cx="2759590" cy="2071476"/>
          </a:xfrm>
          <a:prstGeom prst="rect">
            <a:avLst/>
          </a:prstGeom>
        </p:spPr>
      </p:pic>
      <p:pic>
        <p:nvPicPr>
          <p:cNvPr id="8" name="Image 7">
            <a:extLst>
              <a:ext uri="{FF2B5EF4-FFF2-40B4-BE49-F238E27FC236}">
                <a16:creationId xmlns:a16="http://schemas.microsoft.com/office/drawing/2014/main" id="{2618723B-5808-4968-BCF9-5A250C9EE9A0}"/>
              </a:ext>
            </a:extLst>
          </p:cNvPr>
          <p:cNvPicPr>
            <a:picLocks noChangeAspect="1"/>
          </p:cNvPicPr>
          <p:nvPr/>
        </p:nvPicPr>
        <p:blipFill>
          <a:blip r:embed="rId6" cstate="print"/>
          <a:stretch>
            <a:fillRect/>
          </a:stretch>
        </p:blipFill>
        <p:spPr>
          <a:xfrm>
            <a:off x="5776173" y="4433351"/>
            <a:ext cx="3106343" cy="2329758"/>
          </a:xfrm>
          <a:prstGeom prst="rect">
            <a:avLst/>
          </a:prstGeom>
        </p:spPr>
      </p:pic>
    </p:spTree>
    <p:extLst>
      <p:ext uri="{BB962C8B-B14F-4D97-AF65-F5344CB8AC3E}">
        <p14:creationId xmlns:p14="http://schemas.microsoft.com/office/powerpoint/2010/main" val="348398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0B9A-3419-4AED-AA8E-D227D8A3D77C}"/>
              </a:ext>
            </a:extLst>
          </p:cNvPr>
          <p:cNvSpPr>
            <a:spLocks noGrp="1"/>
          </p:cNvSpPr>
          <p:nvPr>
            <p:ph type="title"/>
          </p:nvPr>
        </p:nvSpPr>
        <p:spPr>
          <a:xfrm>
            <a:off x="2096218" y="365125"/>
            <a:ext cx="9257581" cy="1325563"/>
          </a:xfrm>
        </p:spPr>
        <p:txBody>
          <a:bodyPr/>
          <a:lstStyle/>
          <a:p>
            <a:r>
              <a:rPr lang="fr-FR" b="1" dirty="0">
                <a:solidFill>
                  <a:srgbClr val="192846"/>
                </a:solidFill>
              </a:rPr>
              <a:t>Objectifs saison 2019-2020</a:t>
            </a:r>
          </a:p>
        </p:txBody>
      </p:sp>
      <p:sp>
        <p:nvSpPr>
          <p:cNvPr id="7" name="Espace réservé du contenu 6">
            <a:extLst>
              <a:ext uri="{FF2B5EF4-FFF2-40B4-BE49-F238E27FC236}">
                <a16:creationId xmlns:a16="http://schemas.microsoft.com/office/drawing/2014/main" id="{63CDE861-F508-431C-8281-E478F614A20E}"/>
              </a:ext>
            </a:extLst>
          </p:cNvPr>
          <p:cNvSpPr>
            <a:spLocks noGrp="1"/>
          </p:cNvSpPr>
          <p:nvPr>
            <p:ph idx="1"/>
          </p:nvPr>
        </p:nvSpPr>
        <p:spPr>
          <a:xfrm>
            <a:off x="6420927" y="2110595"/>
            <a:ext cx="4932872" cy="4534679"/>
          </a:xfrm>
        </p:spPr>
        <p:txBody>
          <a:bodyPr>
            <a:normAutofit fontScale="85000" lnSpcReduction="10000"/>
          </a:bodyPr>
          <a:lstStyle/>
          <a:p>
            <a:r>
              <a:rPr lang="fr-FR" sz="1600" dirty="0"/>
              <a:t>Pour les U11, 2 équipes avec max 11 joueuses/joueurs, donc 22 max. On peut accepter 2 personnes supplémentaires sur les entrainements en accord avec les parents.</a:t>
            </a:r>
          </a:p>
          <a:p>
            <a:r>
              <a:rPr lang="fr-FR" sz="1600" dirty="0"/>
              <a:t>A partir des U13, 2 équipes avec max 12 joueuses/joueurs, donc 24 max.</a:t>
            </a:r>
          </a:p>
          <a:p>
            <a:r>
              <a:rPr lang="fr-FR" sz="1600" dirty="0"/>
              <a:t> Pas de U20 la saison prochaine.</a:t>
            </a:r>
          </a:p>
          <a:p>
            <a:r>
              <a:rPr lang="fr-FR" sz="1600" dirty="0"/>
              <a:t>Pour les inscriptions, il faudra créer une liste d’attente valable </a:t>
            </a:r>
          </a:p>
          <a:p>
            <a:r>
              <a:rPr lang="fr-FR" sz="1600" dirty="0"/>
              <a:t>Peut-on envisager deux semaines de réinscription avec des jours différents sur ces deux jours (avec le mercredi après-midi et le samedi matin de cette semaine) sur la dernière semaine de mai, et la première semaine de juin. Réunion de la commission lors de la seconde semaine de juin pour faire le point sur les effectifs et les coachs. Ouverture des inscriptions à partir de cette seconde semaine de juin.</a:t>
            </a:r>
          </a:p>
          <a:p>
            <a:r>
              <a:rPr lang="fr-FR" sz="1600" dirty="0"/>
              <a:t>Faire un flyer de sondage à remplir après les vacances d’avril. Mettre dessus les dates de réinscriptions et dire que les licencié(e)s perdront leur priorité après.</a:t>
            </a:r>
          </a:p>
          <a:p>
            <a:r>
              <a:rPr lang="fr-FR" sz="1600" dirty="0"/>
              <a:t>Evaluation de chaque joueur/joueuse de chaque équipe fait par le salarié ainsi que le ou responsable de la commission qui a en charge ce niveau, fin septembre/et en fin de saison et les 3 autres par le coach dans la mesure du possible.</a:t>
            </a:r>
          </a:p>
        </p:txBody>
      </p:sp>
      <p:pic>
        <p:nvPicPr>
          <p:cNvPr id="4" name="Image 3" descr="C:\Users\barneoudy\Desktop\Personnel\Basket\Photos\bbc_logo_couleurs.png">
            <a:extLst>
              <a:ext uri="{FF2B5EF4-FFF2-40B4-BE49-F238E27FC236}">
                <a16:creationId xmlns:a16="http://schemas.microsoft.com/office/drawing/2014/main" id="{9EE11B1F-C646-41EB-8444-07F0A1C75102}"/>
              </a:ext>
            </a:extLst>
          </p:cNvPr>
          <p:cNvPicPr/>
          <p:nvPr/>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5" name="Tableau 4">
            <a:extLst>
              <a:ext uri="{FF2B5EF4-FFF2-40B4-BE49-F238E27FC236}">
                <a16:creationId xmlns:a16="http://schemas.microsoft.com/office/drawing/2014/main" id="{BDAD9B7B-757E-4788-B1E1-54C19F5376BF}"/>
              </a:ext>
            </a:extLst>
          </p:cNvPr>
          <p:cNvGraphicFramePr>
            <a:graphicFrameLocks noGrp="1"/>
          </p:cNvGraphicFramePr>
          <p:nvPr>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
        <p:nvSpPr>
          <p:cNvPr id="6" name="Espace réservé du contenu 6">
            <a:extLst>
              <a:ext uri="{FF2B5EF4-FFF2-40B4-BE49-F238E27FC236}">
                <a16:creationId xmlns:a16="http://schemas.microsoft.com/office/drawing/2014/main" id="{5B378B6E-64BB-4B3F-BA25-F84BCBC521B4}"/>
              </a:ext>
            </a:extLst>
          </p:cNvPr>
          <p:cNvSpPr txBox="1">
            <a:spLocks/>
          </p:cNvSpPr>
          <p:nvPr/>
        </p:nvSpPr>
        <p:spPr>
          <a:xfrm>
            <a:off x="990600" y="2110596"/>
            <a:ext cx="4932872" cy="4534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t>Inscription de toutes les équipes si possible en coupe. Inscription des U15 F et G au tournoi de la Mie Câline.</a:t>
            </a:r>
          </a:p>
          <a:p>
            <a:r>
              <a:rPr lang="fr-FR" sz="1400" dirty="0"/>
              <a:t>Continuer de privilégier le technique en U9-U11, voire U13, puis d’établir des bases de jeux communes à partir de U15.</a:t>
            </a:r>
          </a:p>
          <a:p>
            <a:r>
              <a:rPr lang="fr-FR" sz="1400" dirty="0"/>
              <a:t>Continuer de faire jouer tout le monde dans les jeunes catégories.</a:t>
            </a:r>
          </a:p>
          <a:p>
            <a:r>
              <a:rPr lang="fr-FR" sz="1400" dirty="0"/>
              <a:t>Les équipes de jeunes sont déterminées par niveau, et non pas par année de naissance.</a:t>
            </a:r>
          </a:p>
          <a:p>
            <a:r>
              <a:rPr lang="fr-FR" sz="1400" dirty="0"/>
              <a:t>Projet de jeu à mettre en place à partir de U15: 1 système en </a:t>
            </a:r>
            <a:r>
              <a:rPr lang="fr-FR" sz="1400" dirty="0" err="1"/>
              <a:t>indiv</a:t>
            </a:r>
            <a:r>
              <a:rPr lang="fr-FR" sz="1400" dirty="0"/>
              <a:t>, 1 système et une défense sur zone (à partir de U17), 1 système sur touche.</a:t>
            </a:r>
          </a:p>
          <a:p>
            <a:r>
              <a:rPr lang="fr-FR" sz="1400" dirty="0"/>
              <a:t>Mélanger plus les équipes, et faire en sorte que les équipes 1 et 2 s’entrainent ensemble au moins 1 fois dans la semaine, pour plus d’émulation.</a:t>
            </a:r>
          </a:p>
          <a:p>
            <a:r>
              <a:rPr lang="fr-FR" sz="1400" dirty="0"/>
              <a:t>Pour les U9, on essaye d’avoir 2 équipes au moins par niveau les effectifs sont bloqués à partir de 16 par niveau pour les matchs (et max 4 en plus acceptés sur les entrainements, à savoir 20).</a:t>
            </a:r>
          </a:p>
        </p:txBody>
      </p:sp>
    </p:spTree>
    <p:extLst>
      <p:ext uri="{BB962C8B-B14F-4D97-AF65-F5344CB8AC3E}">
        <p14:creationId xmlns:p14="http://schemas.microsoft.com/office/powerpoint/2010/main" val="132609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C0638-3673-40B3-91A8-2EDB7FD628D6}"/>
              </a:ext>
            </a:extLst>
          </p:cNvPr>
          <p:cNvSpPr>
            <a:spLocks noGrp="1"/>
          </p:cNvSpPr>
          <p:nvPr>
            <p:ph type="title"/>
          </p:nvPr>
        </p:nvSpPr>
        <p:spPr/>
        <p:txBody>
          <a:bodyPr>
            <a:normAutofit/>
          </a:bodyPr>
          <a:lstStyle/>
          <a:p>
            <a:r>
              <a:rPr lang="fr-FR" sz="6600" b="1" dirty="0">
                <a:solidFill>
                  <a:srgbClr val="192846"/>
                </a:solidFill>
              </a:rPr>
              <a:t>Les Seniors</a:t>
            </a:r>
          </a:p>
        </p:txBody>
      </p:sp>
      <p:sp>
        <p:nvSpPr>
          <p:cNvPr id="3" name="Espace réservé du texte 2">
            <a:extLst>
              <a:ext uri="{FF2B5EF4-FFF2-40B4-BE49-F238E27FC236}">
                <a16:creationId xmlns:a16="http://schemas.microsoft.com/office/drawing/2014/main" id="{9ABE3ACA-6C95-4283-8421-62D801FF41CF}"/>
              </a:ext>
            </a:extLst>
          </p:cNvPr>
          <p:cNvSpPr>
            <a:spLocks noGrp="1"/>
          </p:cNvSpPr>
          <p:nvPr>
            <p:ph type="body" idx="1"/>
          </p:nvPr>
        </p:nvSpPr>
        <p:spPr/>
        <p:txBody>
          <a:bodyPr/>
          <a:lstStyle/>
          <a:p>
            <a:endParaRPr lang="fr-FR"/>
          </a:p>
        </p:txBody>
      </p:sp>
      <p:pic>
        <p:nvPicPr>
          <p:cNvPr id="4" name="Image 3">
            <a:extLst>
              <a:ext uri="{FF2B5EF4-FFF2-40B4-BE49-F238E27FC236}">
                <a16:creationId xmlns:a16="http://schemas.microsoft.com/office/drawing/2014/main" id="{54F92DF8-82F6-4163-83A0-B5660AF5A763}"/>
              </a:ext>
            </a:extLst>
          </p:cNvPr>
          <p:cNvPicPr>
            <a:picLocks noChangeAspect="1"/>
          </p:cNvPicPr>
          <p:nvPr/>
        </p:nvPicPr>
        <p:blipFill>
          <a:blip r:embed="rId2" cstate="print"/>
          <a:stretch>
            <a:fillRect/>
          </a:stretch>
        </p:blipFill>
        <p:spPr>
          <a:xfrm>
            <a:off x="9548911" y="4671912"/>
            <a:ext cx="2562289" cy="2145918"/>
          </a:xfrm>
          <a:prstGeom prst="rect">
            <a:avLst/>
          </a:prstGeom>
        </p:spPr>
      </p:pic>
      <p:pic>
        <p:nvPicPr>
          <p:cNvPr id="5" name="Image 4" descr="C:\Users\barneoudy\Desktop\Personnel\Basket\Photos\bbc_logo_couleurs.png">
            <a:extLst>
              <a:ext uri="{FF2B5EF4-FFF2-40B4-BE49-F238E27FC236}">
                <a16:creationId xmlns:a16="http://schemas.microsoft.com/office/drawing/2014/main" id="{EA0641CF-C809-475F-BDB5-0A92E0EA8E5D}"/>
              </a:ext>
            </a:extLst>
          </p:cNvPr>
          <p:cNvPicPr/>
          <p:nvPr/>
        </p:nvPicPr>
        <p:blipFill>
          <a:blip r:embed="rId3" cstate="print"/>
          <a:stretch>
            <a:fillRect/>
          </a:stretch>
        </p:blipFill>
        <p:spPr bwMode="auto">
          <a:xfrm>
            <a:off x="542597" y="2589472"/>
            <a:ext cx="813207" cy="1145361"/>
          </a:xfrm>
          <a:prstGeom prst="rect">
            <a:avLst/>
          </a:prstGeom>
          <a:noFill/>
          <a:ln w="9525">
            <a:noFill/>
            <a:miter lim="800000"/>
            <a:headEnd/>
            <a:tailEnd/>
          </a:ln>
        </p:spPr>
      </p:pic>
      <p:pic>
        <p:nvPicPr>
          <p:cNvPr id="6" name="Image 5">
            <a:extLst>
              <a:ext uri="{FF2B5EF4-FFF2-40B4-BE49-F238E27FC236}">
                <a16:creationId xmlns:a16="http://schemas.microsoft.com/office/drawing/2014/main" id="{6976CFB3-B9CB-465C-82F3-9003A06B7712}"/>
              </a:ext>
            </a:extLst>
          </p:cNvPr>
          <p:cNvPicPr>
            <a:picLocks noChangeAspect="1"/>
          </p:cNvPicPr>
          <p:nvPr/>
        </p:nvPicPr>
        <p:blipFill>
          <a:blip r:embed="rId4" cstate="print"/>
          <a:stretch>
            <a:fillRect/>
          </a:stretch>
        </p:blipFill>
        <p:spPr>
          <a:xfrm>
            <a:off x="7820263" y="46012"/>
            <a:ext cx="2940772" cy="2205579"/>
          </a:xfrm>
          <a:prstGeom prst="rect">
            <a:avLst/>
          </a:prstGeom>
        </p:spPr>
      </p:pic>
      <p:graphicFrame>
        <p:nvGraphicFramePr>
          <p:cNvPr id="7" name="Tableau 6">
            <a:extLst>
              <a:ext uri="{FF2B5EF4-FFF2-40B4-BE49-F238E27FC236}">
                <a16:creationId xmlns:a16="http://schemas.microsoft.com/office/drawing/2014/main" id="{2589599D-0C51-4B8E-AEB5-8E35CBCD4635}"/>
              </a:ext>
            </a:extLst>
          </p:cNvPr>
          <p:cNvGraphicFramePr>
            <a:graphicFrameLocks noGrp="1"/>
          </p:cNvGraphicFramePr>
          <p:nvPr>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8" name="Image 7">
            <a:extLst>
              <a:ext uri="{FF2B5EF4-FFF2-40B4-BE49-F238E27FC236}">
                <a16:creationId xmlns:a16="http://schemas.microsoft.com/office/drawing/2014/main" id="{93521D80-7DD5-4872-8375-A202B6EEBD34}"/>
              </a:ext>
            </a:extLst>
          </p:cNvPr>
          <p:cNvPicPr>
            <a:picLocks noChangeAspect="1"/>
          </p:cNvPicPr>
          <p:nvPr/>
        </p:nvPicPr>
        <p:blipFill>
          <a:blip r:embed="rId5" cstate="print"/>
          <a:stretch>
            <a:fillRect/>
          </a:stretch>
        </p:blipFill>
        <p:spPr>
          <a:xfrm>
            <a:off x="10812410" y="46012"/>
            <a:ext cx="1240638" cy="2205579"/>
          </a:xfrm>
          <a:prstGeom prst="rect">
            <a:avLst/>
          </a:prstGeom>
        </p:spPr>
      </p:pic>
      <p:pic>
        <p:nvPicPr>
          <p:cNvPr id="9" name="Image 8">
            <a:extLst>
              <a:ext uri="{FF2B5EF4-FFF2-40B4-BE49-F238E27FC236}">
                <a16:creationId xmlns:a16="http://schemas.microsoft.com/office/drawing/2014/main" id="{8BA75922-D1A6-4009-8DE2-DD9680EE39C2}"/>
              </a:ext>
            </a:extLst>
          </p:cNvPr>
          <p:cNvPicPr>
            <a:picLocks noChangeAspect="1"/>
          </p:cNvPicPr>
          <p:nvPr/>
        </p:nvPicPr>
        <p:blipFill>
          <a:blip r:embed="rId6" cstate="print"/>
          <a:stretch>
            <a:fillRect/>
          </a:stretch>
        </p:blipFill>
        <p:spPr>
          <a:xfrm>
            <a:off x="9055458" y="2317092"/>
            <a:ext cx="2997590" cy="2289318"/>
          </a:xfrm>
          <a:prstGeom prst="rect">
            <a:avLst/>
          </a:prstGeom>
        </p:spPr>
      </p:pic>
      <p:pic>
        <p:nvPicPr>
          <p:cNvPr id="10" name="Image 9">
            <a:extLst>
              <a:ext uri="{FF2B5EF4-FFF2-40B4-BE49-F238E27FC236}">
                <a16:creationId xmlns:a16="http://schemas.microsoft.com/office/drawing/2014/main" id="{22195479-93FC-42E4-9670-259BECA1B7CC}"/>
              </a:ext>
            </a:extLst>
          </p:cNvPr>
          <p:cNvPicPr>
            <a:picLocks noChangeAspect="1"/>
          </p:cNvPicPr>
          <p:nvPr/>
        </p:nvPicPr>
        <p:blipFill>
          <a:blip r:embed="rId7" cstate="print"/>
          <a:stretch>
            <a:fillRect/>
          </a:stretch>
        </p:blipFill>
        <p:spPr>
          <a:xfrm>
            <a:off x="7777124" y="4671911"/>
            <a:ext cx="1712976" cy="2140078"/>
          </a:xfrm>
          <a:prstGeom prst="rect">
            <a:avLst/>
          </a:prstGeom>
        </p:spPr>
      </p:pic>
    </p:spTree>
    <p:extLst>
      <p:ext uri="{BB962C8B-B14F-4D97-AF65-F5344CB8AC3E}">
        <p14:creationId xmlns:p14="http://schemas.microsoft.com/office/powerpoint/2010/main" val="24958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0B9A-3419-4AED-AA8E-D227D8A3D77C}"/>
              </a:ext>
            </a:extLst>
          </p:cNvPr>
          <p:cNvSpPr>
            <a:spLocks noGrp="1"/>
          </p:cNvSpPr>
          <p:nvPr>
            <p:ph type="title"/>
          </p:nvPr>
        </p:nvSpPr>
        <p:spPr>
          <a:xfrm>
            <a:off x="2078966" y="365125"/>
            <a:ext cx="9276422" cy="1325563"/>
          </a:xfrm>
        </p:spPr>
        <p:txBody>
          <a:bodyPr/>
          <a:lstStyle/>
          <a:p>
            <a:r>
              <a:rPr lang="fr-FR" b="1" dirty="0">
                <a:solidFill>
                  <a:srgbClr val="192846"/>
                </a:solidFill>
              </a:rPr>
              <a:t>Bilan mi-saison 2018-2019</a:t>
            </a:r>
          </a:p>
        </p:txBody>
      </p:sp>
      <p:sp>
        <p:nvSpPr>
          <p:cNvPr id="6" name="Espace réservé du texte 5">
            <a:extLst>
              <a:ext uri="{FF2B5EF4-FFF2-40B4-BE49-F238E27FC236}">
                <a16:creationId xmlns:a16="http://schemas.microsoft.com/office/drawing/2014/main" id="{CE00C5FF-E284-4680-9D5D-CB90AA70FBC9}"/>
              </a:ext>
            </a:extLst>
          </p:cNvPr>
          <p:cNvSpPr>
            <a:spLocks noGrp="1"/>
          </p:cNvSpPr>
          <p:nvPr>
            <p:ph type="body" idx="1"/>
          </p:nvPr>
        </p:nvSpPr>
        <p:spPr/>
        <p:txBody>
          <a:bodyPr/>
          <a:lstStyle/>
          <a:p>
            <a:r>
              <a:rPr lang="fr-FR" dirty="0"/>
              <a:t>Points positifs</a:t>
            </a:r>
          </a:p>
        </p:txBody>
      </p:sp>
      <p:sp>
        <p:nvSpPr>
          <p:cNvPr id="7" name="Espace réservé du contenu 6">
            <a:extLst>
              <a:ext uri="{FF2B5EF4-FFF2-40B4-BE49-F238E27FC236}">
                <a16:creationId xmlns:a16="http://schemas.microsoft.com/office/drawing/2014/main" id="{63CDE861-F508-431C-8281-E478F614A20E}"/>
              </a:ext>
            </a:extLst>
          </p:cNvPr>
          <p:cNvSpPr>
            <a:spLocks noGrp="1"/>
          </p:cNvSpPr>
          <p:nvPr>
            <p:ph sz="half" idx="2"/>
          </p:nvPr>
        </p:nvSpPr>
        <p:spPr>
          <a:xfrm>
            <a:off x="839788" y="2505075"/>
            <a:ext cx="5157787" cy="3987800"/>
          </a:xfrm>
        </p:spPr>
        <p:txBody>
          <a:bodyPr>
            <a:normAutofit fontScale="55000" lnSpcReduction="20000"/>
          </a:bodyPr>
          <a:lstStyle/>
          <a:p>
            <a:r>
              <a:rPr lang="fr-FR" dirty="0"/>
              <a:t>Bonne intégration de certaines recrues (continuer à faire un stage en début de saison)</a:t>
            </a:r>
          </a:p>
          <a:p>
            <a:r>
              <a:rPr lang="fr-FR" dirty="0"/>
              <a:t>La qualité technique et l’investissement des coachs (présences lors des manifestations, dialogues, pédagogie, jeu proposé, arbitrages et tenues de table…), et la relation entre eux, notamment Seb-PL-</a:t>
            </a:r>
            <a:r>
              <a:rPr lang="fr-FR" dirty="0" err="1"/>
              <a:t>Flo</a:t>
            </a:r>
            <a:r>
              <a:rPr lang="fr-FR" dirty="0"/>
              <a:t>, grâce à leur présence sur les entrainements communs, ce qui permet un meilleur échange et un soutien non négligeable face aux difficultés d’une saison. </a:t>
            </a:r>
          </a:p>
          <a:p>
            <a:r>
              <a:rPr lang="fr-FR" dirty="0"/>
              <a:t>Le jeu proposé, plus en adéquation avec le jeu moderne.</a:t>
            </a:r>
          </a:p>
          <a:p>
            <a:r>
              <a:rPr lang="fr-FR" dirty="0"/>
              <a:t>Des améliorations au niveau du jeu et surtout du comportement chez les séniors gars, notamment à domicile, avec un public à nouveau au rdv. (Il faudra envisager de promouvoir chaque équipe sénior à tour de rôle</a:t>
            </a:r>
          </a:p>
          <a:p>
            <a:r>
              <a:rPr lang="fr-FR" dirty="0"/>
              <a:t>Effectifs en quantité et en qualité pour les deux équipes séniors filles, ce qui a permis d’avoir de bons résultats, grâce aussi à la préparation d’avant saison et aux entrainements communs</a:t>
            </a:r>
          </a:p>
        </p:txBody>
      </p:sp>
      <p:sp>
        <p:nvSpPr>
          <p:cNvPr id="8" name="Espace réservé du texte 7">
            <a:extLst>
              <a:ext uri="{FF2B5EF4-FFF2-40B4-BE49-F238E27FC236}">
                <a16:creationId xmlns:a16="http://schemas.microsoft.com/office/drawing/2014/main" id="{73DF91BA-E8D2-46EB-A243-9D9B47FFC4DC}"/>
              </a:ext>
            </a:extLst>
          </p:cNvPr>
          <p:cNvSpPr>
            <a:spLocks noGrp="1"/>
          </p:cNvSpPr>
          <p:nvPr>
            <p:ph type="body" sz="quarter" idx="3"/>
          </p:nvPr>
        </p:nvSpPr>
        <p:spPr/>
        <p:txBody>
          <a:bodyPr/>
          <a:lstStyle/>
          <a:p>
            <a:r>
              <a:rPr lang="fr-FR" dirty="0"/>
              <a:t>Points à revoir/améliorer</a:t>
            </a:r>
          </a:p>
        </p:txBody>
      </p:sp>
      <p:sp>
        <p:nvSpPr>
          <p:cNvPr id="9" name="Espace réservé du contenu 8">
            <a:extLst>
              <a:ext uri="{FF2B5EF4-FFF2-40B4-BE49-F238E27FC236}">
                <a16:creationId xmlns:a16="http://schemas.microsoft.com/office/drawing/2014/main" id="{D3FDAB20-1A03-42FD-A51B-E12B1DB9D8E5}"/>
              </a:ext>
            </a:extLst>
          </p:cNvPr>
          <p:cNvSpPr>
            <a:spLocks noGrp="1"/>
          </p:cNvSpPr>
          <p:nvPr>
            <p:ph sz="quarter" idx="4"/>
          </p:nvPr>
        </p:nvSpPr>
        <p:spPr>
          <a:xfrm>
            <a:off x="6172200" y="2505075"/>
            <a:ext cx="5183188" cy="3987800"/>
          </a:xfrm>
        </p:spPr>
        <p:txBody>
          <a:bodyPr>
            <a:normAutofit fontScale="47500" lnSpcReduction="20000"/>
          </a:bodyPr>
          <a:lstStyle/>
          <a:p>
            <a:r>
              <a:rPr lang="fr-FR" dirty="0"/>
              <a:t>Départ ou arrêt d’autres recrues (favoriser l’intégration, être plus vigilant voire ferme avec les comportements déviants, quitte à ne pas reprendre certains éléments)</a:t>
            </a:r>
          </a:p>
          <a:p>
            <a:r>
              <a:rPr lang="fr-FR" dirty="0"/>
              <a:t>Préparation physique insuffisante (mettre en place un planning physique pour l’été et organiser un stage qui ne soit pas que pour l’ambiance)</a:t>
            </a:r>
          </a:p>
          <a:p>
            <a:r>
              <a:rPr lang="fr-FR" dirty="0"/>
              <a:t>Problèmes de comportements, surtout autour de l’émotionnel (notamment l’arbitrage) (mise en place d’une commission de discipline interne qui sera effective dès la saison 2019-2020, accès le recrutement sur des joueurs « sains », mettre en place des règles de vie interne aux équipes)</a:t>
            </a:r>
          </a:p>
          <a:p>
            <a:r>
              <a:rPr lang="fr-FR" dirty="0"/>
              <a:t>Manque de présence aux entrainements au fil du temps des joueuses/joueurs</a:t>
            </a:r>
          </a:p>
          <a:p>
            <a:r>
              <a:rPr lang="fr-FR" dirty="0"/>
              <a:t>Effectifs trop justes chez les séniors garçons.</a:t>
            </a:r>
          </a:p>
          <a:p>
            <a:r>
              <a:rPr lang="fr-FR" dirty="0"/>
              <a:t>L’absence des coachs dans certaines occasions (entrainement ou matchs) (Prévoir un remplacement de qualité si possible et anticiper les absences)</a:t>
            </a:r>
          </a:p>
          <a:p>
            <a:r>
              <a:rPr lang="fr-FR" dirty="0"/>
              <a:t>Isolement (non volontaire) de l’équipe DM4 par rapport aux autres équipes séniors garçons (pas d’échanges de joueurs ni de systèmes). C’est également le cas des loisirs filles mais pour d’autres raisons. Au directeur sportif (puisqu’il s’occupe de ce niveau…) de mettre en place des passerelles avant la fin de saison.</a:t>
            </a:r>
          </a:p>
          <a:p>
            <a:endParaRPr lang="fr-FR" dirty="0"/>
          </a:p>
        </p:txBody>
      </p:sp>
      <p:pic>
        <p:nvPicPr>
          <p:cNvPr id="4" name="Image 3" descr="C:\Users\barneoudy\Desktop\Personnel\Basket\Photos\bbc_logo_couleurs.png">
            <a:extLst>
              <a:ext uri="{FF2B5EF4-FFF2-40B4-BE49-F238E27FC236}">
                <a16:creationId xmlns:a16="http://schemas.microsoft.com/office/drawing/2014/main" id="{9EE11B1F-C646-41EB-8444-07F0A1C75102}"/>
              </a:ext>
            </a:extLst>
          </p:cNvPr>
          <p:cNvPicPr/>
          <p:nvPr/>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5" name="Tableau 4">
            <a:extLst>
              <a:ext uri="{FF2B5EF4-FFF2-40B4-BE49-F238E27FC236}">
                <a16:creationId xmlns:a16="http://schemas.microsoft.com/office/drawing/2014/main" id="{BDAD9B7B-757E-4788-B1E1-54C19F5376BF}"/>
              </a:ext>
            </a:extLst>
          </p:cNvPr>
          <p:cNvGraphicFramePr>
            <a:graphicFrameLocks noGrp="1"/>
          </p:cNvGraphicFramePr>
          <p:nvPr>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Tree>
    <p:extLst>
      <p:ext uri="{BB962C8B-B14F-4D97-AF65-F5344CB8AC3E}">
        <p14:creationId xmlns:p14="http://schemas.microsoft.com/office/powerpoint/2010/main" val="210621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0B9A-3419-4AED-AA8E-D227D8A3D77C}"/>
              </a:ext>
            </a:extLst>
          </p:cNvPr>
          <p:cNvSpPr>
            <a:spLocks noGrp="1"/>
          </p:cNvSpPr>
          <p:nvPr>
            <p:ph type="title"/>
          </p:nvPr>
        </p:nvSpPr>
        <p:spPr>
          <a:xfrm>
            <a:off x="2096218" y="365125"/>
            <a:ext cx="9257581" cy="1325563"/>
          </a:xfrm>
        </p:spPr>
        <p:txBody>
          <a:bodyPr/>
          <a:lstStyle/>
          <a:p>
            <a:r>
              <a:rPr lang="fr-FR" b="1" dirty="0">
                <a:solidFill>
                  <a:srgbClr val="192846"/>
                </a:solidFill>
              </a:rPr>
              <a:t>Projections saison 2019-2020</a:t>
            </a:r>
          </a:p>
        </p:txBody>
      </p:sp>
      <p:sp>
        <p:nvSpPr>
          <p:cNvPr id="7" name="Espace réservé du contenu 6">
            <a:extLst>
              <a:ext uri="{FF2B5EF4-FFF2-40B4-BE49-F238E27FC236}">
                <a16:creationId xmlns:a16="http://schemas.microsoft.com/office/drawing/2014/main" id="{63CDE861-F508-431C-8281-E478F614A20E}"/>
              </a:ext>
            </a:extLst>
          </p:cNvPr>
          <p:cNvSpPr>
            <a:spLocks noGrp="1"/>
          </p:cNvSpPr>
          <p:nvPr>
            <p:ph idx="1"/>
          </p:nvPr>
        </p:nvSpPr>
        <p:spPr>
          <a:xfrm>
            <a:off x="838200" y="2144805"/>
            <a:ext cx="10515600" cy="3772916"/>
          </a:xfrm>
        </p:spPr>
        <p:txBody>
          <a:bodyPr>
            <a:normAutofit lnSpcReduction="10000"/>
          </a:bodyPr>
          <a:lstStyle/>
          <a:p>
            <a:r>
              <a:rPr lang="fr-FR" sz="2400" dirty="0"/>
              <a:t>Les créneaux d’entrainement seuls pour les équipes (mardi-Jeudi pour la 1, mercredi-vendredi pour la 2, notamment pour les jeunes qui sont en études)</a:t>
            </a:r>
          </a:p>
          <a:p>
            <a:r>
              <a:rPr lang="fr-FR" sz="2400" dirty="0"/>
              <a:t>Plus de concurrences donc plus de joueurs dans les trois équipes!</a:t>
            </a:r>
          </a:p>
          <a:p>
            <a:r>
              <a:rPr lang="fr-FR" sz="2400" dirty="0"/>
              <a:t>Mettre en place des règles de vie de l’équipe (avec cagnotte), avec une base commune pour toutes les équipes</a:t>
            </a:r>
          </a:p>
          <a:p>
            <a:r>
              <a:rPr lang="fr-FR" sz="2400" dirty="0"/>
              <a:t>Faire une préparation physique commune en aout</a:t>
            </a:r>
          </a:p>
          <a:p>
            <a:r>
              <a:rPr lang="fr-FR" sz="2400" dirty="0"/>
              <a:t>Garder soit 2 équipes séniors M si peu d’effectifs, soit avec 3 équipes s’il y a des recrues et des U17 qui doublent. </a:t>
            </a:r>
          </a:p>
          <a:p>
            <a:r>
              <a:rPr lang="fr-FR" sz="2400" dirty="0"/>
              <a:t>Pour les séniors filles, 2 équipe si assez de joueuses (20 avec les recrues et des U18) ou sinon 1 équipe.</a:t>
            </a:r>
            <a:endParaRPr lang="fr-FR" dirty="0"/>
          </a:p>
        </p:txBody>
      </p:sp>
      <p:pic>
        <p:nvPicPr>
          <p:cNvPr id="4" name="Image 3" descr="C:\Users\barneoudy\Desktop\Personnel\Basket\Photos\bbc_logo_couleurs.png">
            <a:extLst>
              <a:ext uri="{FF2B5EF4-FFF2-40B4-BE49-F238E27FC236}">
                <a16:creationId xmlns:a16="http://schemas.microsoft.com/office/drawing/2014/main" id="{9EE11B1F-C646-41EB-8444-07F0A1C75102}"/>
              </a:ext>
            </a:extLst>
          </p:cNvPr>
          <p:cNvPicPr/>
          <p:nvPr/>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5" name="Tableau 4">
            <a:extLst>
              <a:ext uri="{FF2B5EF4-FFF2-40B4-BE49-F238E27FC236}">
                <a16:creationId xmlns:a16="http://schemas.microsoft.com/office/drawing/2014/main" id="{BDAD9B7B-757E-4788-B1E1-54C19F5376BF}"/>
              </a:ext>
            </a:extLst>
          </p:cNvPr>
          <p:cNvGraphicFramePr>
            <a:graphicFrameLocks noGrp="1"/>
          </p:cNvGraphicFramePr>
          <p:nvPr>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Tree>
    <p:extLst>
      <p:ext uri="{BB962C8B-B14F-4D97-AF65-F5344CB8AC3E}">
        <p14:creationId xmlns:p14="http://schemas.microsoft.com/office/powerpoint/2010/main" val="755851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0B9A-3419-4AED-AA8E-D227D8A3D77C}"/>
              </a:ext>
            </a:extLst>
          </p:cNvPr>
          <p:cNvSpPr>
            <a:spLocks noGrp="1"/>
          </p:cNvSpPr>
          <p:nvPr>
            <p:ph type="title"/>
          </p:nvPr>
        </p:nvSpPr>
        <p:spPr>
          <a:xfrm>
            <a:off x="2096218" y="365125"/>
            <a:ext cx="9257581" cy="1325563"/>
          </a:xfrm>
        </p:spPr>
        <p:txBody>
          <a:bodyPr/>
          <a:lstStyle/>
          <a:p>
            <a:r>
              <a:rPr lang="fr-FR" b="1" dirty="0">
                <a:solidFill>
                  <a:srgbClr val="192846"/>
                </a:solidFill>
              </a:rPr>
              <a:t>Préparation saison 2019-2020</a:t>
            </a:r>
          </a:p>
        </p:txBody>
      </p:sp>
      <p:sp>
        <p:nvSpPr>
          <p:cNvPr id="7" name="Espace réservé du contenu 6">
            <a:extLst>
              <a:ext uri="{FF2B5EF4-FFF2-40B4-BE49-F238E27FC236}">
                <a16:creationId xmlns:a16="http://schemas.microsoft.com/office/drawing/2014/main" id="{63CDE861-F508-431C-8281-E478F614A20E}"/>
              </a:ext>
            </a:extLst>
          </p:cNvPr>
          <p:cNvSpPr>
            <a:spLocks noGrp="1"/>
          </p:cNvSpPr>
          <p:nvPr>
            <p:ph idx="1"/>
          </p:nvPr>
        </p:nvSpPr>
        <p:spPr>
          <a:xfrm>
            <a:off x="838200" y="2144805"/>
            <a:ext cx="10515600" cy="4348070"/>
          </a:xfrm>
        </p:spPr>
        <p:txBody>
          <a:bodyPr>
            <a:normAutofit fontScale="55000" lnSpcReduction="20000"/>
          </a:bodyPr>
          <a:lstStyle/>
          <a:p>
            <a:r>
              <a:rPr lang="fr-FR" sz="2400" b="1" dirty="0"/>
              <a:t>Le maintien de tous nos entraineurs est une priorité</a:t>
            </a:r>
            <a:r>
              <a:rPr lang="fr-FR" sz="2400" dirty="0"/>
              <a:t>, car pour construire durablement il faut enfin de la stabilité. Cette demi-saison a parfois été compliquée (c’était prévu dans le projet avec tous les changements de l’inter-saison, c’est pour cela qu’il n’y avait aucun objectif de résultats pour toutes les équipes), mais les bases semblent solides et surtout le cap emprunté est le bon. Nous voyons déjà une nette amélioration depuis plusieurs semaines, et le travail que ceux-ci font va vraiment se concrétiser la saison prochaine.</a:t>
            </a:r>
          </a:p>
          <a:p>
            <a:r>
              <a:rPr lang="fr-FR" sz="2400" b="1" dirty="0"/>
              <a:t>Recrutement interne</a:t>
            </a:r>
            <a:r>
              <a:rPr lang="fr-FR" sz="2400" dirty="0"/>
              <a:t>: faire un point avec les jeunes du clubs qui pourraient intégrer les équipes séniors dès maintenant. Au coach et aux responsables de la commission sportive de mettre en place des échanges et des propositions d’intégration aux entrainements dans un premier temps, à partir de fin février/début mars.</a:t>
            </a:r>
          </a:p>
          <a:p>
            <a:r>
              <a:rPr lang="fr-FR" sz="2400" b="1" dirty="0"/>
              <a:t>Recrutement externe</a:t>
            </a:r>
            <a:r>
              <a:rPr lang="fr-FR" sz="2400" dirty="0"/>
              <a:t>: combler les manques internes par un recrutement externe (à privilégier: poste à combler (meneur de jeu), jeunesse, état d’esprit, technique…). Faire un point avec notre réseau et mettre une annonce sur le site du comité le plus tôt possible une fois les manques établis. Faire des réunions de </a:t>
            </a:r>
            <a:r>
              <a:rPr lang="fr-FR" sz="2400" dirty="0" err="1"/>
              <a:t>scouting</a:t>
            </a:r>
            <a:r>
              <a:rPr lang="fr-FR" sz="2400" dirty="0"/>
              <a:t> pour envisager le recrutement de joueurs/joueuses et contacter les clubs au besoin. Il faudra en informer systématiquement et en amont le directeur sportif pour qu’il contacte les clubs concernés. </a:t>
            </a:r>
          </a:p>
          <a:p>
            <a:r>
              <a:rPr lang="fr-FR" sz="2400" dirty="0"/>
              <a:t>Organiser des sessions au moins une fois par semaine après le championnat en mai-juin pour essayer nos jeunes et des joueurs/joueuses venant de l’extérieur.</a:t>
            </a:r>
          </a:p>
          <a:p>
            <a:r>
              <a:rPr lang="fr-FR" sz="2400" dirty="0"/>
              <a:t>Mise en place d’un </a:t>
            </a:r>
            <a:r>
              <a:rPr lang="fr-FR" sz="2400" b="1" dirty="0"/>
              <a:t>programme de préparation physique estival </a:t>
            </a:r>
            <a:r>
              <a:rPr lang="fr-FR" sz="2400" dirty="0"/>
              <a:t>donné par les coachs pendant la trêve, contrôlé par ces derniers grâce aux applis (ex: </a:t>
            </a:r>
            <a:r>
              <a:rPr lang="fr-FR" sz="2400" dirty="0" err="1"/>
              <a:t>Runkeeper</a:t>
            </a:r>
            <a:r>
              <a:rPr lang="fr-FR" sz="2400" dirty="0"/>
              <a:t>) ou des envois par les joueuses/joueurs, avec des tests en début de saison.</a:t>
            </a:r>
          </a:p>
          <a:p>
            <a:r>
              <a:rPr lang="fr-FR" sz="2400" dirty="0"/>
              <a:t>Mise en place d’un </a:t>
            </a:r>
            <a:r>
              <a:rPr lang="fr-FR" sz="2400" b="1" dirty="0"/>
              <a:t>stage début septembre</a:t>
            </a:r>
            <a:r>
              <a:rPr lang="fr-FR" sz="2400" dirty="0"/>
              <a:t>, et non fin aout, pour plus de présence (joueurs/joueuses et coachs), avec une salle et un programme basket/physique en fonction des équipes.</a:t>
            </a:r>
          </a:p>
          <a:p>
            <a:r>
              <a:rPr lang="fr-FR" sz="2400" dirty="0"/>
              <a:t>Mise en place de règles de vie commune pour toutes les équipes, sur et en dehors du terrain.</a:t>
            </a:r>
          </a:p>
          <a:p>
            <a:r>
              <a:rPr lang="fr-FR" sz="2400" dirty="0"/>
              <a:t>Engagement de tous à faire les permanences, sinon échanges ou sanctions.</a:t>
            </a:r>
          </a:p>
          <a:p>
            <a:r>
              <a:rPr lang="fr-FR" sz="2400" dirty="0"/>
              <a:t>Prise en charge du matériel soit par le coach, soit par les joueurs par roulement .</a:t>
            </a:r>
          </a:p>
        </p:txBody>
      </p:sp>
      <p:pic>
        <p:nvPicPr>
          <p:cNvPr id="4" name="Image 3" descr="C:\Users\barneoudy\Desktop\Personnel\Basket\Photos\bbc_logo_couleurs.png">
            <a:extLst>
              <a:ext uri="{FF2B5EF4-FFF2-40B4-BE49-F238E27FC236}">
                <a16:creationId xmlns:a16="http://schemas.microsoft.com/office/drawing/2014/main" id="{9EE11B1F-C646-41EB-8444-07F0A1C75102}"/>
              </a:ext>
            </a:extLst>
          </p:cNvPr>
          <p:cNvPicPr/>
          <p:nvPr/>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5" name="Tableau 4">
            <a:extLst>
              <a:ext uri="{FF2B5EF4-FFF2-40B4-BE49-F238E27FC236}">
                <a16:creationId xmlns:a16="http://schemas.microsoft.com/office/drawing/2014/main" id="{BDAD9B7B-757E-4788-B1E1-54C19F5376BF}"/>
              </a:ext>
            </a:extLst>
          </p:cNvPr>
          <p:cNvGraphicFramePr>
            <a:graphicFrameLocks noGrp="1"/>
          </p:cNvGraphicFramePr>
          <p:nvPr>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Tree>
    <p:extLst>
      <p:ext uri="{BB962C8B-B14F-4D97-AF65-F5344CB8AC3E}">
        <p14:creationId xmlns:p14="http://schemas.microsoft.com/office/powerpoint/2010/main" val="169569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F0B9A-3419-4AED-AA8E-D227D8A3D77C}"/>
              </a:ext>
            </a:extLst>
          </p:cNvPr>
          <p:cNvSpPr>
            <a:spLocks noGrp="1"/>
          </p:cNvSpPr>
          <p:nvPr>
            <p:ph type="title"/>
          </p:nvPr>
        </p:nvSpPr>
        <p:spPr>
          <a:xfrm>
            <a:off x="2096218" y="365125"/>
            <a:ext cx="9257581" cy="1325563"/>
          </a:xfrm>
        </p:spPr>
        <p:txBody>
          <a:bodyPr/>
          <a:lstStyle/>
          <a:p>
            <a:r>
              <a:rPr lang="fr-FR" b="1" dirty="0">
                <a:solidFill>
                  <a:srgbClr val="192846"/>
                </a:solidFill>
              </a:rPr>
              <a:t>Objectifs saison 2019-2020</a:t>
            </a:r>
          </a:p>
        </p:txBody>
      </p:sp>
      <p:sp>
        <p:nvSpPr>
          <p:cNvPr id="7" name="Espace réservé du contenu 6">
            <a:extLst>
              <a:ext uri="{FF2B5EF4-FFF2-40B4-BE49-F238E27FC236}">
                <a16:creationId xmlns:a16="http://schemas.microsoft.com/office/drawing/2014/main" id="{63CDE861-F508-431C-8281-E478F614A20E}"/>
              </a:ext>
            </a:extLst>
          </p:cNvPr>
          <p:cNvSpPr>
            <a:spLocks noGrp="1"/>
          </p:cNvSpPr>
          <p:nvPr>
            <p:ph idx="1"/>
          </p:nvPr>
        </p:nvSpPr>
        <p:spPr>
          <a:xfrm>
            <a:off x="838200" y="2144805"/>
            <a:ext cx="10515600" cy="4348070"/>
          </a:xfrm>
        </p:spPr>
        <p:txBody>
          <a:bodyPr>
            <a:normAutofit fontScale="77500" lnSpcReduction="20000"/>
          </a:bodyPr>
          <a:lstStyle/>
          <a:p>
            <a:r>
              <a:rPr lang="fr-FR" sz="2400" b="1" dirty="0"/>
              <a:t>Maintien au moins en RM3 </a:t>
            </a:r>
            <a:r>
              <a:rPr lang="fr-FR" sz="2400" dirty="0"/>
              <a:t>(si descente) et pourquoi pas envisager la remontée en RM2 si c’est on est dans les temps à mi-saison. La priorité (notamment les moyens humains)est donnée à cette équipe sur cette saison pour éviter une descente en départementale. </a:t>
            </a:r>
          </a:p>
          <a:p>
            <a:r>
              <a:rPr lang="fr-FR" sz="2400" b="1" dirty="0"/>
              <a:t>Les objectifs de la DM2 </a:t>
            </a:r>
            <a:r>
              <a:rPr lang="fr-FR" sz="2400" dirty="0"/>
              <a:t>(ou DM3 si descente) dépendent en partie des résultats de l’équipe région, l’objectif est de remonter si possible mais surtout de continuer à faire jouer et progresser nos jeunes comme actuellement.</a:t>
            </a:r>
          </a:p>
          <a:p>
            <a:r>
              <a:rPr lang="fr-FR" sz="2400" b="1" dirty="0"/>
              <a:t>Pour les DF3</a:t>
            </a:r>
            <a:r>
              <a:rPr lang="fr-FR" sz="2400" dirty="0"/>
              <a:t>, la priorité est de se maintenir, voire d’envisager la montée si le début de saison est positif. Néanmoins l’effectif risque d’être chamboulé (départs pour étude), donc difficile de se projeter…</a:t>
            </a:r>
          </a:p>
          <a:p>
            <a:r>
              <a:rPr lang="fr-FR" sz="2400" b="1" dirty="0"/>
              <a:t>Pour toutes les équipes</a:t>
            </a:r>
            <a:r>
              <a:rPr lang="fr-FR" sz="2400" dirty="0"/>
              <a:t>, un mix entre jeunes et ancien(ne)s est intéressant, donc à faire perdurer dans la mesure du possible pour faire progresser les premiers cités.</a:t>
            </a:r>
          </a:p>
          <a:p>
            <a:r>
              <a:rPr lang="fr-FR" sz="2400" b="1" dirty="0"/>
              <a:t>Mettre en place dans toutes les équipes séniors, mais aussi U20/U17-18/U15</a:t>
            </a:r>
            <a:r>
              <a:rPr lang="fr-FR" sz="2400" dirty="0"/>
              <a:t>, les mêmes systèmes qu’en équipe sénior 1 et 2, à l’image de la </a:t>
            </a:r>
            <a:r>
              <a:rPr lang="fr-FR" sz="2400" dirty="0" err="1"/>
              <a:t>Massia</a:t>
            </a:r>
            <a:r>
              <a:rPr lang="fr-FR" sz="2400" dirty="0"/>
              <a:t> au FC Barcelone, qui correspondent au jeu moderne pratiqué aujourd’hui. Rien n’empêche les coachs d’avoir une liberté technique pour d’autres systèmes offensifs ou défensifs. Priorité: système « Main à main » et « Cornes » sur </a:t>
            </a:r>
            <a:r>
              <a:rPr lang="fr-FR" sz="2400" dirty="0" err="1"/>
              <a:t>indiv</a:t>
            </a:r>
            <a:r>
              <a:rPr lang="fr-FR" sz="2400" dirty="0"/>
              <a:t> et le système sur zone actuel pour les garçons, à voir avec </a:t>
            </a:r>
            <a:r>
              <a:rPr lang="fr-FR" sz="2400" dirty="0" err="1"/>
              <a:t>Flo</a:t>
            </a:r>
            <a:r>
              <a:rPr lang="fr-FR" sz="2400" dirty="0"/>
              <a:t> pour les filles et les jeunes filles. Ainsi les échanges de joueurs/joueuses et la fluidité du jeu seront facilités, mais aussi l’appartenance à un même club pour favoriser un esprit commun.</a:t>
            </a:r>
          </a:p>
        </p:txBody>
      </p:sp>
      <p:pic>
        <p:nvPicPr>
          <p:cNvPr id="4" name="Image 3" descr="C:\Users\barneoudy\Desktop\Personnel\Basket\Photos\bbc_logo_couleurs.png">
            <a:extLst>
              <a:ext uri="{FF2B5EF4-FFF2-40B4-BE49-F238E27FC236}">
                <a16:creationId xmlns:a16="http://schemas.microsoft.com/office/drawing/2014/main" id="{9EE11B1F-C646-41EB-8444-07F0A1C75102}"/>
              </a:ext>
            </a:extLst>
          </p:cNvPr>
          <p:cNvPicPr/>
          <p:nvPr/>
        </p:nvPicPr>
        <p:blipFill>
          <a:blip r:embed="rId2" cstate="print"/>
          <a:stretch>
            <a:fillRect/>
          </a:stretch>
        </p:blipFill>
        <p:spPr bwMode="auto">
          <a:xfrm>
            <a:off x="930319" y="367477"/>
            <a:ext cx="846002" cy="1191552"/>
          </a:xfrm>
          <a:prstGeom prst="rect">
            <a:avLst/>
          </a:prstGeom>
          <a:noFill/>
          <a:ln w="9525">
            <a:noFill/>
            <a:miter lim="800000"/>
            <a:headEnd/>
            <a:tailEnd/>
          </a:ln>
        </p:spPr>
      </p:pic>
      <p:graphicFrame>
        <p:nvGraphicFramePr>
          <p:cNvPr id="5" name="Tableau 4">
            <a:extLst>
              <a:ext uri="{FF2B5EF4-FFF2-40B4-BE49-F238E27FC236}">
                <a16:creationId xmlns:a16="http://schemas.microsoft.com/office/drawing/2014/main" id="{BDAD9B7B-757E-4788-B1E1-54C19F5376BF}"/>
              </a:ext>
            </a:extLst>
          </p:cNvPr>
          <p:cNvGraphicFramePr>
            <a:graphicFrameLocks noGrp="1"/>
          </p:cNvGraphicFramePr>
          <p:nvPr>
            <p:extLst/>
          </p:nvPr>
        </p:nvGraphicFramePr>
        <p:xfrm>
          <a:off x="2208363" y="1499958"/>
          <a:ext cx="3636000" cy="45720"/>
        </p:xfrm>
        <a:graphic>
          <a:graphicData uri="http://schemas.openxmlformats.org/drawingml/2006/table">
            <a:tbl>
              <a:tblPr firstRow="1" firstCol="1" bandRow="1">
                <a:tableStyleId>{5C22544A-7EE6-4342-B048-85BDC9FD1C3A}</a:tableStyleId>
              </a:tblPr>
              <a:tblGrid>
                <a:gridCol w="3636000">
                  <a:extLst>
                    <a:ext uri="{9D8B030D-6E8A-4147-A177-3AD203B41FA5}">
                      <a16:colId xmlns:a16="http://schemas.microsoft.com/office/drawing/2014/main" val="723561043"/>
                    </a:ext>
                  </a:extLst>
                </a:gridCol>
              </a:tblGrid>
              <a:tr h="36000">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spTree>
    <p:extLst>
      <p:ext uri="{BB962C8B-B14F-4D97-AF65-F5344CB8AC3E}">
        <p14:creationId xmlns:p14="http://schemas.microsoft.com/office/powerpoint/2010/main" val="393346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C0638-3673-40B3-91A8-2EDB7FD628D6}"/>
              </a:ext>
            </a:extLst>
          </p:cNvPr>
          <p:cNvSpPr>
            <a:spLocks noGrp="1"/>
          </p:cNvSpPr>
          <p:nvPr>
            <p:ph type="title"/>
          </p:nvPr>
        </p:nvSpPr>
        <p:spPr/>
        <p:txBody>
          <a:bodyPr>
            <a:normAutofit/>
          </a:bodyPr>
          <a:lstStyle/>
          <a:p>
            <a:r>
              <a:rPr lang="fr-FR" sz="6600" b="1" dirty="0">
                <a:solidFill>
                  <a:srgbClr val="192846"/>
                </a:solidFill>
              </a:rPr>
              <a:t>Les Stages</a:t>
            </a:r>
          </a:p>
        </p:txBody>
      </p:sp>
      <p:sp>
        <p:nvSpPr>
          <p:cNvPr id="3" name="Espace réservé du texte 2">
            <a:extLst>
              <a:ext uri="{FF2B5EF4-FFF2-40B4-BE49-F238E27FC236}">
                <a16:creationId xmlns:a16="http://schemas.microsoft.com/office/drawing/2014/main" id="{8D3C9D89-B05F-4C16-A7DA-68DFFE6F1F14}"/>
              </a:ext>
            </a:extLst>
          </p:cNvPr>
          <p:cNvSpPr>
            <a:spLocks noGrp="1"/>
          </p:cNvSpPr>
          <p:nvPr>
            <p:ph type="body" idx="1"/>
          </p:nvPr>
        </p:nvSpPr>
        <p:spPr/>
        <p:txBody>
          <a:bodyPr/>
          <a:lstStyle/>
          <a:p>
            <a:endParaRPr lang="fr-FR"/>
          </a:p>
        </p:txBody>
      </p:sp>
      <p:pic>
        <p:nvPicPr>
          <p:cNvPr id="5" name="Image 4" descr="C:\Users\barneoudy\Desktop\Personnel\Basket\Photos\bbc_logo_couleurs.png">
            <a:extLst>
              <a:ext uri="{FF2B5EF4-FFF2-40B4-BE49-F238E27FC236}">
                <a16:creationId xmlns:a16="http://schemas.microsoft.com/office/drawing/2014/main" id="{EA0641CF-C809-475F-BDB5-0A92E0EA8E5D}"/>
              </a:ext>
            </a:extLst>
          </p:cNvPr>
          <p:cNvPicPr/>
          <p:nvPr/>
        </p:nvPicPr>
        <p:blipFill>
          <a:blip r:embed="rId2" cstate="print"/>
          <a:stretch>
            <a:fillRect/>
          </a:stretch>
        </p:blipFill>
        <p:spPr bwMode="auto">
          <a:xfrm>
            <a:off x="542597" y="2589472"/>
            <a:ext cx="813207" cy="1145361"/>
          </a:xfrm>
          <a:prstGeom prst="rect">
            <a:avLst/>
          </a:prstGeom>
          <a:noFill/>
          <a:ln w="9525">
            <a:noFill/>
            <a:miter lim="800000"/>
            <a:headEnd/>
            <a:tailEnd/>
          </a:ln>
        </p:spPr>
      </p:pic>
      <p:graphicFrame>
        <p:nvGraphicFramePr>
          <p:cNvPr id="7" name="Tableau 6">
            <a:extLst>
              <a:ext uri="{FF2B5EF4-FFF2-40B4-BE49-F238E27FC236}">
                <a16:creationId xmlns:a16="http://schemas.microsoft.com/office/drawing/2014/main" id="{2589599D-0C51-4B8E-AEB5-8E35CBCD4635}"/>
              </a:ext>
            </a:extLst>
          </p:cNvPr>
          <p:cNvGraphicFramePr>
            <a:graphicFrameLocks noGrp="1"/>
          </p:cNvGraphicFramePr>
          <p:nvPr>
            <p:extLst/>
          </p:nvPr>
        </p:nvGraphicFramePr>
        <p:xfrm>
          <a:off x="1642730" y="3675671"/>
          <a:ext cx="5773948" cy="61424"/>
        </p:xfrm>
        <a:graphic>
          <a:graphicData uri="http://schemas.openxmlformats.org/drawingml/2006/table">
            <a:tbl>
              <a:tblPr firstRow="1" firstCol="1" bandRow="1">
                <a:tableStyleId>{5C22544A-7EE6-4342-B048-85BDC9FD1C3A}</a:tableStyleId>
              </a:tblPr>
              <a:tblGrid>
                <a:gridCol w="5773948">
                  <a:extLst>
                    <a:ext uri="{9D8B030D-6E8A-4147-A177-3AD203B41FA5}">
                      <a16:colId xmlns:a16="http://schemas.microsoft.com/office/drawing/2014/main" val="723561043"/>
                    </a:ext>
                  </a:extLst>
                </a:gridCol>
              </a:tblGrid>
              <a:tr h="61424">
                <a:tc>
                  <a:txBody>
                    <a:bodyPr/>
                    <a:lstStyle/>
                    <a:p>
                      <a:pPr algn="l">
                        <a:spcAft>
                          <a:spcPts val="0"/>
                        </a:spcAft>
                      </a:pPr>
                      <a:r>
                        <a:rPr lang="fr-FR" sz="300" dirty="0">
                          <a:effectLst/>
                        </a:rPr>
                        <a:t> </a:t>
                      </a:r>
                      <a:endParaRPr lang="fr-FR" sz="1200" dirty="0">
                        <a:solidFill>
                          <a:srgbClr val="00000A"/>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A00"/>
                    </a:solidFill>
                  </a:tcPr>
                </a:tc>
                <a:extLst>
                  <a:ext uri="{0D108BD9-81ED-4DB2-BD59-A6C34878D82A}">
                    <a16:rowId xmlns:a16="http://schemas.microsoft.com/office/drawing/2014/main" val="2674601980"/>
                  </a:ext>
                </a:extLst>
              </a:tr>
            </a:tbl>
          </a:graphicData>
        </a:graphic>
      </p:graphicFrame>
      <p:pic>
        <p:nvPicPr>
          <p:cNvPr id="10" name="Image 9">
            <a:extLst>
              <a:ext uri="{FF2B5EF4-FFF2-40B4-BE49-F238E27FC236}">
                <a16:creationId xmlns:a16="http://schemas.microsoft.com/office/drawing/2014/main" id="{0EEFCE73-EC58-41A2-A8F0-38C9430AF90E}"/>
              </a:ext>
            </a:extLst>
          </p:cNvPr>
          <p:cNvPicPr>
            <a:picLocks noChangeAspect="1"/>
          </p:cNvPicPr>
          <p:nvPr/>
        </p:nvPicPr>
        <p:blipFill>
          <a:blip r:embed="rId3" cstate="print"/>
          <a:stretch>
            <a:fillRect/>
          </a:stretch>
        </p:blipFill>
        <p:spPr>
          <a:xfrm>
            <a:off x="8466822" y="79428"/>
            <a:ext cx="3624414" cy="3657667"/>
          </a:xfrm>
          <a:prstGeom prst="rect">
            <a:avLst/>
          </a:prstGeom>
        </p:spPr>
      </p:pic>
      <p:pic>
        <p:nvPicPr>
          <p:cNvPr id="11" name="Picture 2" descr="Lâimage contient peut-ÃªtreÂ : 2 personnes">
            <a:extLst>
              <a:ext uri="{FF2B5EF4-FFF2-40B4-BE49-F238E27FC236}">
                <a16:creationId xmlns:a16="http://schemas.microsoft.com/office/drawing/2014/main" id="{D0ECC0C5-4248-4B3E-AA32-CC9260818A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5372" y="3824874"/>
            <a:ext cx="2195863" cy="292781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3842C7C5-EB51-44D6-90E9-6E781A64E742}"/>
              </a:ext>
            </a:extLst>
          </p:cNvPr>
          <p:cNvPicPr>
            <a:picLocks noChangeAspect="1"/>
          </p:cNvPicPr>
          <p:nvPr/>
        </p:nvPicPr>
        <p:blipFill>
          <a:blip r:embed="rId5" cstate="print"/>
          <a:stretch>
            <a:fillRect/>
          </a:stretch>
        </p:blipFill>
        <p:spPr>
          <a:xfrm>
            <a:off x="7584453" y="3824875"/>
            <a:ext cx="2195862" cy="2927816"/>
          </a:xfrm>
          <a:prstGeom prst="rect">
            <a:avLst/>
          </a:prstGeom>
        </p:spPr>
      </p:pic>
    </p:spTree>
    <p:extLst>
      <p:ext uri="{BB962C8B-B14F-4D97-AF65-F5344CB8AC3E}">
        <p14:creationId xmlns:p14="http://schemas.microsoft.com/office/powerpoint/2010/main" val="32382828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1547</Words>
  <Application>Microsoft Office PowerPoint</Application>
  <PresentationFormat>Grand écran</PresentationFormat>
  <Paragraphs>84</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Cambria</vt:lpstr>
      <vt:lpstr>Times New Roman</vt:lpstr>
      <vt:lpstr>Thème Office</vt:lpstr>
      <vt:lpstr>Bilan sportif de mi-saison</vt:lpstr>
      <vt:lpstr>Les Jeunes</vt:lpstr>
      <vt:lpstr>Objectifs saison 2019-2020</vt:lpstr>
      <vt:lpstr>Les Seniors</vt:lpstr>
      <vt:lpstr>Bilan mi-saison 2018-2019</vt:lpstr>
      <vt:lpstr>Projections saison 2019-2020</vt:lpstr>
      <vt:lpstr>Préparation saison 2019-2020</vt:lpstr>
      <vt:lpstr>Objectifs saison 2019-2020</vt:lpstr>
      <vt:lpstr>Les Stages</vt:lpstr>
      <vt:lpstr>Objectifs</vt:lpstr>
      <vt:lpstr>Et aussi</vt:lpstr>
      <vt:lpstr>Autres dispositifs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sportif de mi-saison</dc:title>
  <dc:creator>BARNEOUD Yves (AXIMA)</dc:creator>
  <cp:lastModifiedBy>BARNEOUD Yves (AXIMA)</cp:lastModifiedBy>
  <cp:revision>22</cp:revision>
  <dcterms:created xsi:type="dcterms:W3CDTF">2019-04-03T12:10:48Z</dcterms:created>
  <dcterms:modified xsi:type="dcterms:W3CDTF">2019-04-08T11:56:20Z</dcterms:modified>
</cp:coreProperties>
</file>